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docProps/core.xml" ContentType="application/vnd.openxmlformats-package.core-properties+xml"/>
  <Override PartName="/ppt/slides/slide33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39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4.xml" ContentType="application/vnd.openxmlformats-officedocument.presentationml.slide+xml"/>
  <Override PartName="/ppt/media/image5.jpg" ContentType="image/png"/>
  <Override PartName="/ppt/slides/slide34.xml" ContentType="application/vnd.openxmlformats-officedocument.presentationml.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40.xml" ContentType="application/vnd.openxmlformats-officedocument.presentationml.slide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theme/theme1.xml" ContentType="application/vnd.openxmlformats-officedocument.them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1578" r:id="rId3"/>
    <p:sldId id="1567" r:id="rId4"/>
    <p:sldId id="1579" r:id="rId5"/>
    <p:sldId id="257" r:id="rId6"/>
    <p:sldId id="1554" r:id="rId7"/>
    <p:sldId id="1556" r:id="rId8"/>
    <p:sldId id="1557" r:id="rId9"/>
    <p:sldId id="1545" r:id="rId10"/>
    <p:sldId id="1558" r:id="rId11"/>
    <p:sldId id="1469" r:id="rId12"/>
    <p:sldId id="1563" r:id="rId13"/>
    <p:sldId id="1519" r:id="rId14"/>
    <p:sldId id="1546" r:id="rId15"/>
    <p:sldId id="1564" r:id="rId16"/>
    <p:sldId id="1547" r:id="rId17"/>
    <p:sldId id="1548" r:id="rId18"/>
    <p:sldId id="1577" r:id="rId19"/>
    <p:sldId id="1549" r:id="rId20"/>
    <p:sldId id="1470" r:id="rId21"/>
    <p:sldId id="1561" r:id="rId22"/>
    <p:sldId id="1473" r:id="rId23"/>
    <p:sldId id="270" r:id="rId24"/>
    <p:sldId id="1511" r:id="rId25"/>
    <p:sldId id="1512" r:id="rId26"/>
    <p:sldId id="1513" r:id="rId27"/>
    <p:sldId id="1514" r:id="rId28"/>
    <p:sldId id="1571" r:id="rId29"/>
    <p:sldId id="1522" r:id="rId30"/>
    <p:sldId id="1523" r:id="rId31"/>
    <p:sldId id="1544" r:id="rId32"/>
    <p:sldId id="1543" r:id="rId33"/>
    <p:sldId id="1551" r:id="rId34"/>
    <p:sldId id="1572" r:id="rId35"/>
    <p:sldId id="1458" r:id="rId36"/>
    <p:sldId id="1488" r:id="rId37"/>
    <p:sldId id="1573" r:id="rId38"/>
    <p:sldId id="1550" r:id="rId39"/>
    <p:sldId id="1574" r:id="rId40"/>
    <p:sldId id="1575" r:id="rId41"/>
    <p:sldId id="1489" r:id="rId42"/>
    <p:sldId id="267" r:id="rId43"/>
    <p:sldId id="1552" r:id="rId44"/>
    <p:sldId id="264" r:id="rId45"/>
    <p:sldId id="1568" r:id="rId46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7B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06"/>
    <p:restoredTop sz="94679"/>
  </p:normalViewPr>
  <p:slideViewPr>
    <p:cSldViewPr snapToGrid="0">
      <p:cViewPr varScale="1">
        <p:scale>
          <a:sx n="81" d="100"/>
          <a:sy n="81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6FD22-8821-3443-930B-939256CEDA3D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14229-B5FD-C949-A4BC-D39266CB885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9133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14229-B5FD-C949-A4BC-D39266CB8856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7689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9B604-9682-8948-AFD2-7AB45DF29468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5625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7E49-3A25-3DF1-3484-13E8EF9E1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EFF4E-3826-4339-696C-95D6A4447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A4B37-F9F5-C8F6-491E-C9D41C5E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1777E-38D3-F186-D60E-4FFC1836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43AF3-733D-BD99-824D-A26D622A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0740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AE26-D259-5014-4D97-18BDAE94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FFEBB-68B1-D485-55FB-BFB92BF5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C4AB8-7AC6-77AF-B4FA-7CD5B303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3FDAB-1BC6-98CB-B461-4027350E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2345F-9E47-DDAE-E6FB-C9CE3215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7891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9E8AE2-D73C-FF02-7D93-D77569C7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526EC-0B12-FA9F-00F6-8D21F9B9E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002BC-D2B0-C890-195C-EBE16886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B1ADC-1044-B522-A8BF-B106B630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BEFCF-E088-BB10-5ACA-4EBC34EA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9102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411F-3759-8A1E-15A9-AC8ECF1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651E-A289-D4C2-99DB-828D85B81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9343A-CD34-256E-0677-623CC718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44ABC-4C9F-ADFF-10C4-DB14BA64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D9619-8279-C3CE-6782-67D1BF75E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5094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73FC4-9A74-B914-E5B0-68F32D3F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73839-8A11-C376-EBC0-E36419BD1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FF456-C31D-5A4D-724E-9AA4C051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E05A4-04EC-DF69-3420-E67631D9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09D4E-F745-CB1D-97B7-4EF213AC6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7358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E0C1-B60E-EA52-810C-DE3513A4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F767-DD05-8D3F-3F85-99AF42A39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E7FD9-6AAF-4AB8-1DF6-CB52C6386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0BA4F-A9AC-D3F8-D613-0F01142F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9CDD3-1380-9723-58DA-3845E415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641BD-9E02-7354-DA0B-1F7C44DB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9318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4861-193D-DC2F-F39B-BCA90D39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14121-0738-3408-0713-4E7BBA3CB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A7288-B1EA-D0A8-91D4-5A5262B56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67E5A-A367-7505-AE22-6A99B97A6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112854-851A-A458-CBB1-CD1DEBA45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AECC2-D00E-18FB-4DFD-35024151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4A6889-3CBC-39C8-F658-FEA46B5F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1DFD6-195D-610C-D214-428CE6DE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4555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57173-4068-960F-D415-3E1699EC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8429E-2C4F-34AB-C0C2-C3EBD644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3C533-1B15-6F94-CC3B-B076E398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E29B1-FF87-AADF-483D-0200C2A2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4844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DB354B-6394-C2CA-611C-6EC97CD75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5D860D-D6D4-2A47-E856-2EFBEAA9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C9375-46A8-8EC1-EA07-D6296729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341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2A88-C4A8-3145-54B8-A0F25951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DC5DB-E255-5C66-E350-1192D6B7D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98D6A-7610-1489-D9C5-5F3CC6F23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42FE8-A931-2EE7-FB35-2848D74B3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70C1E-742A-4F5E-58B7-393AF7E3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1B926-9A0E-9648-05AB-90205CB4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5183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8096-EAD3-02A7-9EB7-10528E12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77EE2-EF4C-7007-09F8-ACE49068F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C0D7A-2572-A5D0-9B85-4C1E30437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CCBC6-1316-7087-E54A-7F71829C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53436-5407-B62A-8A9A-62CB11CB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DFF26-7D3C-5A1F-854A-24A56A71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1497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4276F1-DCBB-F40A-BFBE-0ED62538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C4FFF-8AF4-C299-00EC-78CBE6885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001C8-149E-34E0-E119-10B3930DE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6E18E8-717F-4541-A291-D994759570D6}" type="datetimeFigureOut">
              <a:rPr lang="en-SE" smtClean="0"/>
              <a:t>05/06/2026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878B5-1E7A-208E-091E-6DA1E8501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0EA48-8947-01D9-4ED8-C938F9E96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17DFFC-3BB4-8749-A7B5-CBB97D34974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4984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12C2-C906-6CBF-62C3-5F8B193A6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144" y="906273"/>
            <a:ext cx="11582400" cy="2387600"/>
          </a:xfrm>
        </p:spPr>
        <p:txBody>
          <a:bodyPr>
            <a:normAutofit/>
          </a:bodyPr>
          <a:lstStyle/>
          <a:p>
            <a:r>
              <a:rPr lang="en-SE" dirty="0"/>
              <a:t>Klimatomställningen kräver mer trä!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21180-021C-7D1B-0A90-6CB9C3819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3602038"/>
            <a:ext cx="9204960" cy="2603690"/>
          </a:xfrm>
        </p:spPr>
        <p:txBody>
          <a:bodyPr>
            <a:normAutofit/>
          </a:bodyPr>
          <a:lstStyle/>
          <a:p>
            <a:r>
              <a:rPr lang="en-SE" sz="3300" dirty="0"/>
              <a:t>Nu finns en ISO-standard som </a:t>
            </a:r>
          </a:p>
          <a:p>
            <a:r>
              <a:rPr lang="en-SE" sz="3300" dirty="0"/>
              <a:t>synliggör klimatnyttan av träbaserade produkter</a:t>
            </a:r>
          </a:p>
          <a:p>
            <a:endParaRPr lang="en-SE" dirty="0"/>
          </a:p>
          <a:p>
            <a:r>
              <a:rPr lang="en-SE" dirty="0"/>
              <a:t>Peter Holmgren</a:t>
            </a:r>
          </a:p>
          <a:p>
            <a:r>
              <a:rPr lang="en-SE" dirty="0"/>
              <a:t>29 april 2026</a:t>
            </a:r>
          </a:p>
        </p:txBody>
      </p:sp>
    </p:spTree>
    <p:extLst>
      <p:ext uri="{BB962C8B-B14F-4D97-AF65-F5344CB8AC3E}">
        <p14:creationId xmlns:p14="http://schemas.microsoft.com/office/powerpoint/2010/main" val="179720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0A54-CD63-0359-75F3-DEA06044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(b) Virke från skogen håller undan massor av fossilt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99CB9-A325-EF70-25D9-CDDB3F77A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8797"/>
            <a:ext cx="8443263" cy="4111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05146-04FD-B8A4-9118-5AD21DDE9BF1}"/>
              </a:ext>
            </a:extLst>
          </p:cNvPr>
          <p:cNvSpPr txBox="1"/>
          <p:nvPr/>
        </p:nvSpPr>
        <p:spPr>
          <a:xfrm>
            <a:off x="9696090" y="3389216"/>
            <a:ext cx="198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b="1" dirty="0"/>
              <a:t>Gäller alla sorters produkter!</a:t>
            </a:r>
          </a:p>
        </p:txBody>
      </p:sp>
    </p:spTree>
    <p:extLst>
      <p:ext uri="{BB962C8B-B14F-4D97-AF65-F5344CB8AC3E}">
        <p14:creationId xmlns:p14="http://schemas.microsoft.com/office/powerpoint/2010/main" val="37003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A9B8B-2812-7DC1-FD57-FADBCE96EC2E}"/>
              </a:ext>
            </a:extLst>
          </p:cNvPr>
          <p:cNvGrpSpPr/>
          <p:nvPr/>
        </p:nvGrpSpPr>
        <p:grpSpPr>
          <a:xfrm>
            <a:off x="392321" y="1340602"/>
            <a:ext cx="3299199" cy="5517398"/>
            <a:chOff x="0" y="753079"/>
            <a:chExt cx="3299199" cy="5517398"/>
          </a:xfrm>
        </p:grpSpPr>
        <p:pic>
          <p:nvPicPr>
            <p:cNvPr id="5" name="Picture 4" descr="A map of sweden with black lines&#10;&#10;Description automatically generated">
              <a:extLst>
                <a:ext uri="{FF2B5EF4-FFF2-40B4-BE49-F238E27FC236}">
                  <a16:creationId xmlns:a16="http://schemas.microsoft.com/office/drawing/2014/main" id="{2C313FC6-585A-082A-3063-5A1C33D5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053" y="753079"/>
              <a:ext cx="2585146" cy="55173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95219B-E522-AAAB-0D81-DE330171484C}"/>
                </a:ext>
              </a:extLst>
            </p:cNvPr>
            <p:cNvSpPr txBox="1"/>
            <p:nvPr/>
          </p:nvSpPr>
          <p:spPr>
            <a:xfrm>
              <a:off x="0" y="4346215"/>
              <a:ext cx="122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400" dirty="0"/>
                <a:t>Limes norrlandicus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FC15AA-A314-64A5-4282-F4F69BD69512}"/>
                </a:ext>
              </a:extLst>
            </p:cNvPr>
            <p:cNvSpPr/>
            <p:nvPr/>
          </p:nvSpPr>
          <p:spPr>
            <a:xfrm>
              <a:off x="2491562" y="1695833"/>
              <a:ext cx="418212" cy="253470"/>
            </a:xfrm>
            <a:prstGeom prst="rect">
              <a:avLst/>
            </a:prstGeom>
            <a:solidFill>
              <a:srgbClr val="C4DD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53C63D-9FE9-50EF-24D1-C9CB0C69F01C}"/>
                </a:ext>
              </a:extLst>
            </p:cNvPr>
            <p:cNvSpPr/>
            <p:nvPr/>
          </p:nvSpPr>
          <p:spPr>
            <a:xfrm>
              <a:off x="2388780" y="1822568"/>
              <a:ext cx="418212" cy="253470"/>
            </a:xfrm>
            <a:prstGeom prst="rect">
              <a:avLst/>
            </a:prstGeom>
            <a:solidFill>
              <a:srgbClr val="C4DD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AFC794-301A-502E-F8C2-E28203453573}"/>
                </a:ext>
              </a:extLst>
            </p:cNvPr>
            <p:cNvSpPr/>
            <p:nvPr/>
          </p:nvSpPr>
          <p:spPr>
            <a:xfrm>
              <a:off x="1654036" y="3312671"/>
              <a:ext cx="418212" cy="312610"/>
            </a:xfrm>
            <a:prstGeom prst="rect">
              <a:avLst/>
            </a:prstGeom>
            <a:solidFill>
              <a:srgbClr val="C4DD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DD6B00-B691-EEBC-0309-BE9BCE69077A}"/>
                </a:ext>
              </a:extLst>
            </p:cNvPr>
            <p:cNvSpPr/>
            <p:nvPr/>
          </p:nvSpPr>
          <p:spPr>
            <a:xfrm>
              <a:off x="1383903" y="4615965"/>
              <a:ext cx="418212" cy="253470"/>
            </a:xfrm>
            <a:prstGeom prst="rect">
              <a:avLst/>
            </a:prstGeom>
            <a:solidFill>
              <a:srgbClr val="C4DD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E9F63A-3AED-81CC-95B0-F9A512F14FD6}"/>
                </a:ext>
              </a:extLst>
            </p:cNvPr>
            <p:cNvSpPr/>
            <p:nvPr/>
          </p:nvSpPr>
          <p:spPr>
            <a:xfrm>
              <a:off x="1739662" y="4439188"/>
              <a:ext cx="418212" cy="253470"/>
            </a:xfrm>
            <a:prstGeom prst="rect">
              <a:avLst/>
            </a:prstGeom>
            <a:solidFill>
              <a:srgbClr val="C4DD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35BFA3-A7CF-C2F5-08DE-14DD3F0010D5}"/>
                </a:ext>
              </a:extLst>
            </p:cNvPr>
            <p:cNvSpPr/>
            <p:nvPr/>
          </p:nvSpPr>
          <p:spPr>
            <a:xfrm>
              <a:off x="2597885" y="5633424"/>
              <a:ext cx="701313" cy="39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pic>
        <p:nvPicPr>
          <p:cNvPr id="6" name="Picture 5" descr="A comparison of different colored maps&#10;&#10;Description automatically generated">
            <a:extLst>
              <a:ext uri="{FF2B5EF4-FFF2-40B4-BE49-F238E27FC236}">
                <a16:creationId xmlns:a16="http://schemas.microsoft.com/office/drawing/2014/main" id="{3C572C01-C211-948D-99AA-11EC0873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318" y="3798350"/>
            <a:ext cx="6145907" cy="2878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169050-B0A8-3F70-FB1C-76BE5858D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818" y="6584940"/>
            <a:ext cx="3859599" cy="273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172F3C-6D88-D2F1-84FC-CD2E825A0D4D}"/>
              </a:ext>
            </a:extLst>
          </p:cNvPr>
          <p:cNvSpPr txBox="1"/>
          <p:nvPr/>
        </p:nvSpPr>
        <p:spPr>
          <a:xfrm>
            <a:off x="4696636" y="1413441"/>
            <a:ext cx="73499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Klimatzonerna flyttar norrut med 1 meter </a:t>
            </a:r>
            <a:r>
              <a:rPr lang="en-GB" sz="2400" dirty="0"/>
              <a:t>per </a:t>
            </a:r>
            <a:r>
              <a:rPr lang="en-GB" sz="2400" dirty="0" err="1"/>
              <a:t>timme</a:t>
            </a:r>
            <a:r>
              <a:rPr lang="en-GB" sz="24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Om 50 år är “Norrland” halverat.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Småland blir som centrala Frankrike idag.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Vad betyder detta för skogens värden?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Vad görs?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DCE88B-FDD0-30F2-CA7F-A218D98ABD1E}"/>
              </a:ext>
            </a:extLst>
          </p:cNvPr>
          <p:cNvGrpSpPr/>
          <p:nvPr/>
        </p:nvGrpSpPr>
        <p:grpSpPr>
          <a:xfrm>
            <a:off x="1050855" y="2922459"/>
            <a:ext cx="2251240" cy="616088"/>
            <a:chOff x="521797" y="2709326"/>
            <a:chExt cx="2251240" cy="61608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58C16A0-6622-C476-D3C7-DD789D52A799}"/>
                </a:ext>
              </a:extLst>
            </p:cNvPr>
            <p:cNvSpPr/>
            <p:nvPr/>
          </p:nvSpPr>
          <p:spPr>
            <a:xfrm rot="20884527">
              <a:off x="1097986" y="2709326"/>
              <a:ext cx="1675051" cy="312610"/>
            </a:xfrm>
            <a:custGeom>
              <a:avLst/>
              <a:gdLst>
                <a:gd name="connsiteX0" fmla="*/ 0 w 1588576"/>
                <a:gd name="connsiteY0" fmla="*/ 325465 h 325465"/>
                <a:gd name="connsiteX1" fmla="*/ 588935 w 1588576"/>
                <a:gd name="connsiteY1" fmla="*/ 255722 h 325465"/>
                <a:gd name="connsiteX2" fmla="*/ 1325105 w 1588576"/>
                <a:gd name="connsiteY2" fmla="*/ 77492 h 325465"/>
                <a:gd name="connsiteX3" fmla="*/ 1588576 w 1588576"/>
                <a:gd name="connsiteY3" fmla="*/ 0 h 3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8576" h="325465">
                  <a:moveTo>
                    <a:pt x="0" y="325465"/>
                  </a:moveTo>
                  <a:lnTo>
                    <a:pt x="588935" y="255722"/>
                  </a:lnTo>
                  <a:lnTo>
                    <a:pt x="1325105" y="77492"/>
                  </a:lnTo>
                  <a:lnTo>
                    <a:pt x="1588576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C0D85B-6FE4-E50D-B24B-EAED50D82966}"/>
                </a:ext>
              </a:extLst>
            </p:cNvPr>
            <p:cNvSpPr txBox="1"/>
            <p:nvPr/>
          </p:nvSpPr>
          <p:spPr>
            <a:xfrm>
              <a:off x="521797" y="3017637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>
                  <a:solidFill>
                    <a:srgbClr val="FF0000"/>
                  </a:solidFill>
                </a:rPr>
                <a:t>2070?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998BF3-2EF7-DD1A-D7B8-3129A3C4B6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dirty="0"/>
              <a:t>(c) Klimatförändringarna är problematiska</a:t>
            </a:r>
          </a:p>
        </p:txBody>
      </p:sp>
    </p:spTree>
    <p:extLst>
      <p:ext uri="{BB962C8B-B14F-4D97-AF65-F5344CB8AC3E}">
        <p14:creationId xmlns:p14="http://schemas.microsoft.com/office/powerpoint/2010/main" val="575292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B1B58D-FF55-D241-B0DD-CCBAD38C40D5}"/>
              </a:ext>
            </a:extLst>
          </p:cNvPr>
          <p:cNvSpPr txBox="1"/>
          <p:nvPr/>
        </p:nvSpPr>
        <p:spPr>
          <a:xfrm>
            <a:off x="6522116" y="64886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/>
              <a:t>https://www.nature.com/articles/s41558-025-02408-9</a:t>
            </a:r>
          </a:p>
        </p:txBody>
      </p:sp>
      <p:pic>
        <p:nvPicPr>
          <p:cNvPr id="6" name="Picture 5" descr="A map of europe with different colors&#10;&#10;AI-generated content may be incorrect.">
            <a:extLst>
              <a:ext uri="{FF2B5EF4-FFF2-40B4-BE49-F238E27FC236}">
                <a16:creationId xmlns:a16="http://schemas.microsoft.com/office/drawing/2014/main" id="{3DC465A3-5437-5DEF-34F7-CAE12288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684" y="198675"/>
            <a:ext cx="7845616" cy="3888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map of europe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AACA75DD-C547-F8C5-FC95-0AC13B4CA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75" y="4457700"/>
            <a:ext cx="1905000" cy="2400300"/>
          </a:xfrm>
          <a:prstGeom prst="rect">
            <a:avLst/>
          </a:prstGeom>
        </p:spPr>
      </p:pic>
      <p:pic>
        <p:nvPicPr>
          <p:cNvPr id="10" name="Picture 9" descr="A graph of a number of different colored squares&#10;&#10;AI-generated content may be incorrect.">
            <a:extLst>
              <a:ext uri="{FF2B5EF4-FFF2-40B4-BE49-F238E27FC236}">
                <a16:creationId xmlns:a16="http://schemas.microsoft.com/office/drawing/2014/main" id="{8AF046E2-CE39-2770-E71A-8DB23EF22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225" y="4850271"/>
            <a:ext cx="7772400" cy="1638397"/>
          </a:xfrm>
          <a:prstGeom prst="rect">
            <a:avLst/>
          </a:prstGeom>
        </p:spPr>
      </p:pic>
      <p:sp>
        <p:nvSpPr>
          <p:cNvPr id="12" name="Bent Arrow 11">
            <a:extLst>
              <a:ext uri="{FF2B5EF4-FFF2-40B4-BE49-F238E27FC236}">
                <a16:creationId xmlns:a16="http://schemas.microsoft.com/office/drawing/2014/main" id="{71BEF364-C743-C4ED-EF3E-B852FFBC0D93}"/>
              </a:ext>
            </a:extLst>
          </p:cNvPr>
          <p:cNvSpPr/>
          <p:nvPr/>
        </p:nvSpPr>
        <p:spPr>
          <a:xfrm rot="5400000">
            <a:off x="3396514" y="3864917"/>
            <a:ext cx="270418" cy="197070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06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E4A000-E3EA-D778-9654-2C19D247EDBD}"/>
              </a:ext>
            </a:extLst>
          </p:cNvPr>
          <p:cNvSpPr txBox="1"/>
          <p:nvPr/>
        </p:nvSpPr>
        <p:spPr>
          <a:xfrm>
            <a:off x="3804632" y="4296273"/>
            <a:ext cx="709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Norrland kan vinna mer produktivitet (grönt) än förlora på skador (blått)</a:t>
            </a:r>
          </a:p>
        </p:txBody>
      </p:sp>
    </p:spTree>
    <p:extLst>
      <p:ext uri="{BB962C8B-B14F-4D97-AF65-F5344CB8AC3E}">
        <p14:creationId xmlns:p14="http://schemas.microsoft.com/office/powerpoint/2010/main" val="101543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2907-B634-4304-3E49-6D30AF10C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956CEBF3-08D5-7AF5-236B-23633AE19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8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E515D-6F44-F813-267B-924B03FAA560}"/>
              </a:ext>
            </a:extLst>
          </p:cNvPr>
          <p:cNvSpPr txBox="1"/>
          <p:nvPr/>
        </p:nvSpPr>
        <p:spPr>
          <a:xfrm>
            <a:off x="1382018" y="3013501"/>
            <a:ext cx="9913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4800" b="1" dirty="0">
                <a:solidFill>
                  <a:schemeClr val="bg1"/>
                </a:solidFill>
              </a:rPr>
              <a:t>2. Snurrigt om skogens kolinlagring</a:t>
            </a:r>
          </a:p>
        </p:txBody>
      </p:sp>
    </p:spTree>
    <p:extLst>
      <p:ext uri="{BB962C8B-B14F-4D97-AF65-F5344CB8AC3E}">
        <p14:creationId xmlns:p14="http://schemas.microsoft.com/office/powerpoint/2010/main" val="2892605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B7F62-B3AC-9C2D-A1C9-2B8E78B7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31"/>
            <a:ext cx="10515600" cy="1325563"/>
          </a:xfrm>
        </p:spPr>
        <p:txBody>
          <a:bodyPr/>
          <a:lstStyle/>
          <a:p>
            <a:r>
              <a:rPr lang="en-SE" dirty="0"/>
              <a:t>Vad hände här?</a:t>
            </a:r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9D3F432-0F3A-D450-5F06-484DFD55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4064"/>
            <a:ext cx="2798643" cy="3063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A graph of a forest&#10;&#10;AI-generated content may be incorrect.">
            <a:extLst>
              <a:ext uri="{FF2B5EF4-FFF2-40B4-BE49-F238E27FC236}">
                <a16:creationId xmlns:a16="http://schemas.microsoft.com/office/drawing/2014/main" id="{D85DF635-4BA5-1331-E838-C97B6CF6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625" y="3925498"/>
            <a:ext cx="2798643" cy="255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99225-2695-3286-1F86-1D025936B2F6}"/>
              </a:ext>
            </a:extLst>
          </p:cNvPr>
          <p:cNvSpPr txBox="1"/>
          <p:nvPr/>
        </p:nvSpPr>
        <p:spPr>
          <a:xfrm>
            <a:off x="838200" y="1250731"/>
            <a:ext cx="4301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20 november 2025</a:t>
            </a:r>
          </a:p>
          <a:p>
            <a:r>
              <a:rPr lang="en-SE" dirty="0"/>
              <a:t>Skogen pekas ut när klimatmålen inte nås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1702A-7B50-D7E9-7F04-3F6E79AFAE94}"/>
              </a:ext>
            </a:extLst>
          </p:cNvPr>
          <p:cNvGrpSpPr/>
          <p:nvPr/>
        </p:nvGrpSpPr>
        <p:grpSpPr>
          <a:xfrm>
            <a:off x="5380268" y="1313095"/>
            <a:ext cx="6374242" cy="4125892"/>
            <a:chOff x="5380268" y="1313095"/>
            <a:chExt cx="6374242" cy="4125892"/>
          </a:xfrm>
        </p:grpSpPr>
        <p:pic>
          <p:nvPicPr>
            <p:cNvPr id="8" name="Picture 7" descr="A person in a green shirt&#10;&#10;AI-generated content may be incorrect.">
              <a:extLst>
                <a:ext uri="{FF2B5EF4-FFF2-40B4-BE49-F238E27FC236}">
                  <a16:creationId xmlns:a16="http://schemas.microsoft.com/office/drawing/2014/main" id="{9E780B41-9598-1423-497C-31CC1685E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3693" y="2114064"/>
              <a:ext cx="3816663" cy="33249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1F0B31-AE46-7DE0-62BF-FABC4A492E2C}"/>
                </a:ext>
              </a:extLst>
            </p:cNvPr>
            <p:cNvSpPr txBox="1"/>
            <p:nvPr/>
          </p:nvSpPr>
          <p:spPr>
            <a:xfrm>
              <a:off x="7019881" y="1313095"/>
              <a:ext cx="4734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b="1" dirty="0"/>
                <a:t>17 december 2025</a:t>
              </a:r>
            </a:p>
            <a:p>
              <a:r>
                <a:rPr lang="en-SE" dirty="0"/>
                <a:t>Årets klimatrapport gör skogen till klimathjälte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6A095753-54C0-E35C-E57F-4325A72D6D36}"/>
                </a:ext>
              </a:extLst>
            </p:cNvPr>
            <p:cNvSpPr/>
            <p:nvPr/>
          </p:nvSpPr>
          <p:spPr>
            <a:xfrm>
              <a:off x="5380268" y="1313095"/>
              <a:ext cx="1325332" cy="58396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18880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E215-9E80-3A83-B8E9-EE94FFDC7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Tillväxt och avgång sedan 1955 (bara träden)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E2EB2-1732-C677-0459-39A11427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41500"/>
            <a:ext cx="6858000" cy="485140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62780B63-1762-4A40-991A-042390A3EEA8}"/>
              </a:ext>
            </a:extLst>
          </p:cNvPr>
          <p:cNvSpPr/>
          <p:nvPr/>
        </p:nvSpPr>
        <p:spPr>
          <a:xfrm>
            <a:off x="9078532" y="2488842"/>
            <a:ext cx="2381250" cy="83820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45116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CA96-102D-1B06-9AAE-805C9C39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Nya klimatsiffror 16 december 2026</a:t>
            </a:r>
          </a:p>
        </p:txBody>
      </p:sp>
      <p:pic>
        <p:nvPicPr>
          <p:cNvPr id="6" name="Picture 5" descr="A graph of the number of countries/regions&#10;&#10;AI-generated content may be incorrect.">
            <a:extLst>
              <a:ext uri="{FF2B5EF4-FFF2-40B4-BE49-F238E27FC236}">
                <a16:creationId xmlns:a16="http://schemas.microsoft.com/office/drawing/2014/main" id="{241D9CDD-CEFA-93E1-F8C5-1AC23FF28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07" y="2046415"/>
            <a:ext cx="3956810" cy="3802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0BB7A-FCAF-3C71-BCE1-019B39BA2114}"/>
              </a:ext>
            </a:extLst>
          </p:cNvPr>
          <p:cNvSpPr txBox="1"/>
          <p:nvPr/>
        </p:nvSpPr>
        <p:spPr>
          <a:xfrm>
            <a:off x="515007" y="6020216"/>
            <a:ext cx="395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SE" dirty="0"/>
              <a:t>Skogens nettosänka nu MER än Sveriges utsläpp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C593A8-A96E-ED28-4851-D4463447A481}"/>
              </a:ext>
            </a:extLst>
          </p:cNvPr>
          <p:cNvGrpSpPr/>
          <p:nvPr/>
        </p:nvGrpSpPr>
        <p:grpSpPr>
          <a:xfrm>
            <a:off x="9851181" y="2611885"/>
            <a:ext cx="2217878" cy="4042378"/>
            <a:chOff x="9851181" y="2611885"/>
            <a:chExt cx="2217878" cy="404237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335E3A5-8708-2C31-30A4-760C0B6283C8}"/>
                </a:ext>
              </a:extLst>
            </p:cNvPr>
            <p:cNvCxnSpPr>
              <a:cxnSpLocks/>
            </p:cNvCxnSpPr>
            <p:nvPr/>
          </p:nvCxnSpPr>
          <p:spPr>
            <a:xfrm>
              <a:off x="9921765" y="2659117"/>
              <a:ext cx="0" cy="209155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5A7F37F-3DA0-C49D-659C-21719A5ECA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19260" y="2672255"/>
              <a:ext cx="0" cy="75674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05FCFE-1A15-A5C0-AD69-49B90DD90A3A}"/>
                </a:ext>
              </a:extLst>
            </p:cNvPr>
            <p:cNvSpPr txBox="1"/>
            <p:nvPr/>
          </p:nvSpPr>
          <p:spPr>
            <a:xfrm>
              <a:off x="9882916" y="6007932"/>
              <a:ext cx="2186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dirty="0"/>
                <a:t>3. Jämför storlek på utsläpp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BB70955-B9F0-98DB-FD6D-37B983CF005F}"/>
                </a:ext>
              </a:extLst>
            </p:cNvPr>
            <p:cNvCxnSpPr>
              <a:cxnSpLocks/>
            </p:cNvCxnSpPr>
            <p:nvPr/>
          </p:nvCxnSpPr>
          <p:spPr>
            <a:xfrm>
              <a:off x="11046372" y="2672255"/>
              <a:ext cx="0" cy="64901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3EABD8E-DAB1-2ABD-8679-404B2E464445}"/>
                </a:ext>
              </a:extLst>
            </p:cNvPr>
            <p:cNvCxnSpPr>
              <a:cxnSpLocks/>
            </p:cNvCxnSpPr>
            <p:nvPr/>
          </p:nvCxnSpPr>
          <p:spPr>
            <a:xfrm>
              <a:off x="11609619" y="2696228"/>
              <a:ext cx="0" cy="245606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2B73D3-D14D-C4A6-1FB2-70D5CF381A6C}"/>
                </a:ext>
              </a:extLst>
            </p:cNvPr>
            <p:cNvSpPr txBox="1"/>
            <p:nvPr/>
          </p:nvSpPr>
          <p:spPr>
            <a:xfrm>
              <a:off x="9851181" y="3263076"/>
              <a:ext cx="369332" cy="88364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SE" sz="1200" dirty="0"/>
                <a:t>Alla utsläpp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7D9F1E-D1FA-517B-EEC7-29793E6CFEBD}"/>
                </a:ext>
              </a:extLst>
            </p:cNvPr>
            <p:cNvSpPr txBox="1"/>
            <p:nvPr/>
          </p:nvSpPr>
          <p:spPr>
            <a:xfrm>
              <a:off x="10448877" y="2611885"/>
              <a:ext cx="369332" cy="87748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SE" sz="1200" dirty="0"/>
                <a:t>Inrikes trspt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14D9F-7374-6FA3-A779-D746D0EB5302}"/>
                </a:ext>
              </a:extLst>
            </p:cNvPr>
            <p:cNvSpPr txBox="1"/>
            <p:nvPr/>
          </p:nvSpPr>
          <p:spPr>
            <a:xfrm>
              <a:off x="10975988" y="2683016"/>
              <a:ext cx="369332" cy="60279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SE" sz="1200" dirty="0"/>
                <a:t>Industri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637F3C-EB05-5B3B-072D-857650381744}"/>
                </a:ext>
              </a:extLst>
            </p:cNvPr>
            <p:cNvSpPr txBox="1"/>
            <p:nvPr/>
          </p:nvSpPr>
          <p:spPr>
            <a:xfrm>
              <a:off x="11445752" y="2941834"/>
              <a:ext cx="323165" cy="155587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SE" sz="900" dirty="0"/>
                <a:t>Skogsnäringen, industri+trspt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28740E-5648-15D8-3DA2-744191444D5B}"/>
              </a:ext>
            </a:extLst>
          </p:cNvPr>
          <p:cNvGrpSpPr/>
          <p:nvPr/>
        </p:nvGrpSpPr>
        <p:grpSpPr>
          <a:xfrm>
            <a:off x="4652861" y="2046415"/>
            <a:ext cx="5006890" cy="4620132"/>
            <a:chOff x="4652861" y="2046415"/>
            <a:chExt cx="5006890" cy="4620132"/>
          </a:xfrm>
        </p:grpSpPr>
        <p:pic>
          <p:nvPicPr>
            <p:cNvPr id="4" name="Picture 3" descr="A graph with different colored bars&#10;&#10;AI-generated content may be incorrect.">
              <a:extLst>
                <a:ext uri="{FF2B5EF4-FFF2-40B4-BE49-F238E27FC236}">
                  <a16:creationId xmlns:a16="http://schemas.microsoft.com/office/drawing/2014/main" id="{87F544D8-080E-6C79-24D1-E5565A90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2861" y="2046415"/>
              <a:ext cx="5006890" cy="36326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64607D-8D33-9856-539C-0705FBC09AFB}"/>
                </a:ext>
              </a:extLst>
            </p:cNvPr>
            <p:cNvSpPr txBox="1"/>
            <p:nvPr/>
          </p:nvSpPr>
          <p:spPr>
            <a:xfrm>
              <a:off x="4652861" y="6020216"/>
              <a:ext cx="5006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dirty="0"/>
                <a:t>2. Skogen har återhämtat sig från torka och barkborrar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5BE738-ED82-5CD2-0FE7-1AF6F2DE4415}"/>
                </a:ext>
              </a:extLst>
            </p:cNvPr>
            <p:cNvCxnSpPr/>
            <p:nvPr/>
          </p:nvCxnSpPr>
          <p:spPr>
            <a:xfrm>
              <a:off x="5279923" y="5024284"/>
              <a:ext cx="41098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9657F9-5B30-8E5C-F41E-976CA5151C5A}"/>
                </a:ext>
              </a:extLst>
            </p:cNvPr>
            <p:cNvSpPr txBox="1"/>
            <p:nvPr/>
          </p:nvSpPr>
          <p:spPr>
            <a:xfrm>
              <a:off x="5184291" y="4825295"/>
              <a:ext cx="19720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100" dirty="0"/>
                <a:t>Totalt, genomsnitt 1990-2024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33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5E47-89FB-D000-80DB-29376CF5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Några slutsatser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28AA4-D2D2-5DE9-2949-7FBFCF31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572"/>
            <a:ext cx="10515600" cy="5260428"/>
          </a:xfrm>
        </p:spPr>
        <p:txBody>
          <a:bodyPr>
            <a:normAutofit lnSpcReduction="10000"/>
          </a:bodyPr>
          <a:lstStyle/>
          <a:p>
            <a:r>
              <a:rPr lang="en-SE" dirty="0"/>
              <a:t>Vi är tillbaka på nivån av nettoinlagring vi sett sedan 1990</a:t>
            </a:r>
          </a:p>
          <a:p>
            <a:pPr lvl="1"/>
            <a:r>
              <a:rPr lang="en-SE" dirty="0"/>
              <a:t>Skogen har vuxit så det knakat hela tiden, dock något mindre efter torkan</a:t>
            </a:r>
          </a:p>
          <a:p>
            <a:pPr lvl="1"/>
            <a:r>
              <a:rPr lang="en-SE" dirty="0"/>
              <a:t>Avverkningarna hade en topp iom barkborrar och högkonjunktur</a:t>
            </a:r>
          </a:p>
          <a:p>
            <a:pPr lvl="1"/>
            <a:r>
              <a:rPr lang="en-SE" dirty="0"/>
              <a:t>Inga tecken just nu på att det ska vända ner</a:t>
            </a:r>
          </a:p>
          <a:p>
            <a:r>
              <a:rPr lang="en-SE" dirty="0"/>
              <a:t>Korsiktiga klimatmål klarar inte skogens variation över tid</a:t>
            </a:r>
          </a:p>
          <a:p>
            <a:pPr lvl="1"/>
            <a:r>
              <a:rPr lang="en-SE" dirty="0"/>
              <a:t>LULUCF måste reformeras</a:t>
            </a:r>
          </a:p>
          <a:p>
            <a:r>
              <a:rPr lang="en-SE" dirty="0"/>
              <a:t>Aktivism bland media, miljöorganisationer och forskning har varit ute i ogjort väder</a:t>
            </a:r>
          </a:p>
          <a:p>
            <a:pPr lvl="1"/>
            <a:r>
              <a:rPr lang="en-SE" dirty="0"/>
              <a:t>Ropen har skallat att avverkningar ska minska för att nå klimatmålen för kolinlagring</a:t>
            </a:r>
          </a:p>
          <a:p>
            <a:r>
              <a:rPr lang="en-SE" dirty="0"/>
              <a:t>Notera dock</a:t>
            </a:r>
          </a:p>
          <a:p>
            <a:pPr lvl="1"/>
            <a:r>
              <a:rPr lang="en-SE" dirty="0"/>
              <a:t>Nästan hela ökningen av levande biomassa sker i Norrland</a:t>
            </a:r>
          </a:p>
          <a:p>
            <a:pPr lvl="1"/>
            <a:r>
              <a:rPr lang="en-SE" dirty="0"/>
              <a:t>Klimatförändringarna kan skapa långsiktiga problem, främst i söder</a:t>
            </a:r>
          </a:p>
        </p:txBody>
      </p:sp>
    </p:spTree>
    <p:extLst>
      <p:ext uri="{BB962C8B-B14F-4D97-AF65-F5344CB8AC3E}">
        <p14:creationId xmlns:p14="http://schemas.microsoft.com/office/powerpoint/2010/main" val="251263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E2F56E92-0A2B-4C9C-76CF-88714E93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5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B6B3-A99D-7FA9-C544-2B332F45B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86C3D024-7E1D-61D3-CEBC-58BE3C3F4D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8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2D4ED-ED78-80F7-8397-B283F9433AC3}"/>
              </a:ext>
            </a:extLst>
          </p:cNvPr>
          <p:cNvSpPr txBox="1"/>
          <p:nvPr/>
        </p:nvSpPr>
        <p:spPr>
          <a:xfrm>
            <a:off x="1078900" y="3028055"/>
            <a:ext cx="10455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4800" b="1" dirty="0">
                <a:solidFill>
                  <a:schemeClr val="bg1"/>
                </a:solidFill>
              </a:rPr>
              <a:t>2. Skogens roll i klimatomställningen</a:t>
            </a:r>
          </a:p>
          <a:p>
            <a:pPr algn="ctr"/>
            <a:r>
              <a:rPr lang="en-SE" sz="4800" b="1" dirty="0">
                <a:solidFill>
                  <a:schemeClr val="bg1"/>
                </a:solidFill>
              </a:rPr>
              <a:t>(= mer än kolinlagring!)</a:t>
            </a:r>
          </a:p>
        </p:txBody>
      </p:sp>
    </p:spTree>
    <p:extLst>
      <p:ext uri="{BB962C8B-B14F-4D97-AF65-F5344CB8AC3E}">
        <p14:creationId xmlns:p14="http://schemas.microsoft.com/office/powerpoint/2010/main" val="111992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157DE-6C84-8255-FC34-D7BC1731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AE3C77D7-929F-C86A-C2B9-DD963AE3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EAFFD1-7F53-B9F3-FF27-C0785670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496976"/>
            <a:ext cx="11315700" cy="1325563"/>
          </a:xfrm>
        </p:spPr>
        <p:txBody>
          <a:bodyPr>
            <a:noAutofit/>
          </a:bodyPr>
          <a:lstStyle/>
          <a:p>
            <a:pPr algn="ctr"/>
            <a:r>
              <a:rPr lang="en-SE" sz="5400" b="1" dirty="0">
                <a:solidFill>
                  <a:schemeClr val="bg1"/>
                </a:solidFill>
              </a:rPr>
              <a:t> </a:t>
            </a:r>
            <a:br>
              <a:rPr lang="en-SE" sz="5400" b="1" dirty="0">
                <a:solidFill>
                  <a:schemeClr val="bg1"/>
                </a:solidFill>
              </a:rPr>
            </a:br>
            <a:r>
              <a:rPr lang="en-SE" sz="5400" b="1" dirty="0">
                <a:solidFill>
                  <a:schemeClr val="bg1"/>
                </a:solidFill>
              </a:rPr>
              <a:t>We have to come out of the forest!</a:t>
            </a:r>
            <a:br>
              <a:rPr lang="en-SE" sz="5400" b="1" dirty="0">
                <a:solidFill>
                  <a:schemeClr val="bg1"/>
                </a:solidFill>
              </a:rPr>
            </a:br>
            <a:br>
              <a:rPr lang="en-SE" sz="5400" b="1" dirty="0">
                <a:solidFill>
                  <a:schemeClr val="bg1"/>
                </a:solidFill>
              </a:rPr>
            </a:br>
            <a:endParaRPr lang="en-S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1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roup of trees in a forest&#10;&#10;Description automatically generated">
            <a:extLst>
              <a:ext uri="{FF2B5EF4-FFF2-40B4-BE49-F238E27FC236}">
                <a16:creationId xmlns:a16="http://schemas.microsoft.com/office/drawing/2014/main" id="{275F7335-3321-F724-454B-0536A8E8A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-1"/>
            <a:ext cx="6350000" cy="6858001"/>
          </a:xfrm>
          <a:prstGeom prst="rect">
            <a:avLst/>
          </a:prstGeom>
        </p:spPr>
      </p:pic>
      <p:pic>
        <p:nvPicPr>
          <p:cNvPr id="35" name="Picture 34" descr="A large oil rig in the water&#10;&#10;Description automatically generated">
            <a:extLst>
              <a:ext uri="{FF2B5EF4-FFF2-40B4-BE49-F238E27FC236}">
                <a16:creationId xmlns:a16="http://schemas.microsoft.com/office/drawing/2014/main" id="{ABA566B1-524D-A47E-973F-698D4266D4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" y="547815"/>
            <a:ext cx="5895867" cy="6310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ECA53-DA66-F7D6-0C47-EA70E4B52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310"/>
            <a:ext cx="12192000" cy="1099955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2 Climate change mitigation goals since 1992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C96853D-BE16-469C-922E-51E97A6B2F16}"/>
              </a:ext>
            </a:extLst>
          </p:cNvPr>
          <p:cNvSpPr txBox="1">
            <a:spLocks/>
          </p:cNvSpPr>
          <p:nvPr/>
        </p:nvSpPr>
        <p:spPr>
          <a:xfrm>
            <a:off x="572350" y="50690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2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55F87-FB8C-FA7C-5510-19F7B8474246}"/>
              </a:ext>
            </a:extLst>
          </p:cNvPr>
          <p:cNvSpPr txBox="1"/>
          <p:nvPr/>
        </p:nvSpPr>
        <p:spPr>
          <a:xfrm>
            <a:off x="9040064" y="3088739"/>
            <a:ext cx="2955122" cy="1815882"/>
          </a:xfrm>
          <a:prstGeom prst="rect">
            <a:avLst/>
          </a:prstGeom>
          <a:solidFill>
            <a:srgbClr val="FF0000">
              <a:alpha val="80588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PROBLEM: Forests are only considered as a sink</a:t>
            </a:r>
            <a:endParaRPr lang="en-SE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3A9E6-9279-BCE5-E93C-2B680FE64E28}"/>
              </a:ext>
            </a:extLst>
          </p:cNvPr>
          <p:cNvSpPr txBox="1"/>
          <p:nvPr/>
        </p:nvSpPr>
        <p:spPr>
          <a:xfrm>
            <a:off x="3994874" y="3117073"/>
            <a:ext cx="3776419" cy="2308324"/>
          </a:xfrm>
          <a:prstGeom prst="rect">
            <a:avLst/>
          </a:prstGeom>
          <a:solidFill>
            <a:srgbClr val="92D050">
              <a:alpha val="7153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SOLUTION:</a:t>
            </a:r>
            <a:r>
              <a:rPr lang="en-SE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SE" sz="3600" b="1" dirty="0">
                <a:solidFill>
                  <a:schemeClr val="bg1"/>
                </a:solidFill>
              </a:rPr>
              <a:t>Show that</a:t>
            </a:r>
            <a:r>
              <a:rPr lang="en-SE" sz="3600" dirty="0">
                <a:solidFill>
                  <a:schemeClr val="bg1"/>
                </a:solidFill>
              </a:rPr>
              <a:t> </a:t>
            </a:r>
            <a:r>
              <a:rPr lang="en-SE" sz="3600" b="1" dirty="0">
                <a:solidFill>
                  <a:schemeClr val="bg1"/>
                </a:solidFill>
              </a:rPr>
              <a:t>forests serve </a:t>
            </a:r>
            <a:r>
              <a:rPr lang="en-SE" sz="3600" b="1" u="sng" dirty="0">
                <a:solidFill>
                  <a:schemeClr val="bg1"/>
                </a:solidFill>
              </a:rPr>
              <a:t>BOTH</a:t>
            </a:r>
            <a:r>
              <a:rPr lang="en-SE" sz="3600" b="1" dirty="0">
                <a:solidFill>
                  <a:schemeClr val="bg1"/>
                </a:solidFill>
              </a:rPr>
              <a:t> goals.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1D2A3C-67CA-7B7E-4E95-003E22FAA93A}"/>
              </a:ext>
            </a:extLst>
          </p:cNvPr>
          <p:cNvGrpSpPr/>
          <p:nvPr/>
        </p:nvGrpSpPr>
        <p:grpSpPr>
          <a:xfrm>
            <a:off x="-2" y="1190060"/>
            <a:ext cx="5657925" cy="5503483"/>
            <a:chOff x="-2" y="1190060"/>
            <a:chExt cx="5657925" cy="550348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20ADC1-FD72-6A77-98E7-FB693B253E89}"/>
                </a:ext>
              </a:extLst>
            </p:cNvPr>
            <p:cNvSpPr txBox="1"/>
            <p:nvPr/>
          </p:nvSpPr>
          <p:spPr>
            <a:xfrm>
              <a:off x="1034879" y="1190060"/>
              <a:ext cx="46230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bg1"/>
                  </a:solidFill>
                </a:rPr>
                <a:t>1. Reduce</a:t>
              </a:r>
            </a:p>
            <a:p>
              <a:pPr algn="r"/>
              <a:r>
                <a:rPr lang="en-GB" sz="4000" b="1" dirty="0">
                  <a:solidFill>
                    <a:schemeClr val="bg1"/>
                  </a:solidFill>
                </a:rPr>
                <a:t>emissions</a:t>
              </a:r>
            </a:p>
            <a:p>
              <a:pPr algn="r"/>
              <a:endParaRPr lang="en-GB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1B48FE-1834-A6A2-2A06-A95208708BF2}"/>
                </a:ext>
              </a:extLst>
            </p:cNvPr>
            <p:cNvSpPr txBox="1"/>
            <p:nvPr/>
          </p:nvSpPr>
          <p:spPr>
            <a:xfrm>
              <a:off x="-2" y="5308548"/>
              <a:ext cx="269780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The big task. </a:t>
              </a:r>
            </a:p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&gt;80% of the </a:t>
              </a:r>
            </a:p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problem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C18D4A-A90C-0C41-2AF0-B6ABE26AAFFD}"/>
              </a:ext>
            </a:extLst>
          </p:cNvPr>
          <p:cNvGrpSpPr/>
          <p:nvPr/>
        </p:nvGrpSpPr>
        <p:grpSpPr>
          <a:xfrm>
            <a:off x="6068210" y="1236181"/>
            <a:ext cx="6123790" cy="5449786"/>
            <a:chOff x="6068210" y="1236181"/>
            <a:chExt cx="6123790" cy="544978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5B59CA-4B35-2485-0904-538B73E064DE}"/>
                </a:ext>
              </a:extLst>
            </p:cNvPr>
            <p:cNvSpPr txBox="1"/>
            <p:nvPr/>
          </p:nvSpPr>
          <p:spPr>
            <a:xfrm>
              <a:off x="6068210" y="1236181"/>
              <a:ext cx="39830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chemeClr val="bg1"/>
                  </a:solidFill>
                </a:rPr>
                <a:t>2. Enhance </a:t>
              </a:r>
            </a:p>
            <a:p>
              <a:r>
                <a:rPr lang="en-GB" sz="4000" b="1" dirty="0">
                  <a:solidFill>
                    <a:schemeClr val="bg1"/>
                  </a:solidFill>
                </a:rPr>
                <a:t>sinks</a:t>
              </a:r>
            </a:p>
            <a:p>
              <a:endParaRPr lang="en-GB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B78955-5103-48FA-DE0C-9AA242A82DB0}"/>
                </a:ext>
              </a:extLst>
            </p:cNvPr>
            <p:cNvSpPr txBox="1"/>
            <p:nvPr/>
          </p:nvSpPr>
          <p:spPr>
            <a:xfrm>
              <a:off x="9378814" y="5731860"/>
              <a:ext cx="281318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Forests store </a:t>
              </a:r>
            </a:p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a lot of carbon.</a:t>
              </a:r>
            </a:p>
          </p:txBody>
        </p:sp>
      </p:grpSp>
      <p:sp>
        <p:nvSpPr>
          <p:cNvPr id="22" name="Up Arrow 21">
            <a:extLst>
              <a:ext uri="{FF2B5EF4-FFF2-40B4-BE49-F238E27FC236}">
                <a16:creationId xmlns:a16="http://schemas.microsoft.com/office/drawing/2014/main" id="{A24871CC-21C1-24FE-EEEB-2E60C37D6980}"/>
              </a:ext>
            </a:extLst>
          </p:cNvPr>
          <p:cNvSpPr/>
          <p:nvPr/>
        </p:nvSpPr>
        <p:spPr>
          <a:xfrm>
            <a:off x="6203043" y="2465261"/>
            <a:ext cx="1428821" cy="649732"/>
          </a:xfrm>
          <a:prstGeom prst="upArrow">
            <a:avLst/>
          </a:prstGeom>
          <a:solidFill>
            <a:srgbClr val="92D050">
              <a:alpha val="7153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661AAB8A-1B8C-0A64-B0CC-110470ABA792}"/>
              </a:ext>
            </a:extLst>
          </p:cNvPr>
          <p:cNvSpPr/>
          <p:nvPr/>
        </p:nvSpPr>
        <p:spPr>
          <a:xfrm>
            <a:off x="4212862" y="2472158"/>
            <a:ext cx="1428821" cy="649732"/>
          </a:xfrm>
          <a:prstGeom prst="upArrow">
            <a:avLst/>
          </a:prstGeom>
          <a:solidFill>
            <a:srgbClr val="92D050">
              <a:alpha val="7153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245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7C9E9-4358-BFF3-6F8E-DE620690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746"/>
            <a:ext cx="10768012" cy="1325563"/>
          </a:xfrm>
        </p:spPr>
        <p:txBody>
          <a:bodyPr>
            <a:normAutofit/>
          </a:bodyPr>
          <a:lstStyle/>
          <a:p>
            <a:r>
              <a:rPr lang="en-SE" sz="3600" dirty="0"/>
              <a:t>Vi sitter fast i IPCCs gamla hjulspår för klimatrapportering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38352-B957-B060-3706-22C8C3D530D9}"/>
              </a:ext>
            </a:extLst>
          </p:cNvPr>
          <p:cNvSpPr txBox="1">
            <a:spLocks/>
          </p:cNvSpPr>
          <p:nvPr/>
        </p:nvSpPr>
        <p:spPr>
          <a:xfrm>
            <a:off x="838200" y="3120033"/>
            <a:ext cx="1347788" cy="21002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SE" b="1" dirty="0"/>
              <a:t>Energi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92A7B-D747-3170-DEEF-850CF7D92A2C}"/>
              </a:ext>
            </a:extLst>
          </p:cNvPr>
          <p:cNvSpPr txBox="1">
            <a:spLocks/>
          </p:cNvSpPr>
          <p:nvPr/>
        </p:nvSpPr>
        <p:spPr>
          <a:xfrm>
            <a:off x="2447925" y="3120033"/>
            <a:ext cx="1347788" cy="21002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SE" b="1" dirty="0"/>
              <a:t>Industri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50D94-381D-85D2-6F46-BE10D30EFB45}"/>
              </a:ext>
            </a:extLst>
          </p:cNvPr>
          <p:cNvSpPr txBox="1">
            <a:spLocks/>
          </p:cNvSpPr>
          <p:nvPr/>
        </p:nvSpPr>
        <p:spPr>
          <a:xfrm>
            <a:off x="4057650" y="3120033"/>
            <a:ext cx="1347788" cy="21002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SE" b="1" dirty="0"/>
              <a:t>Jordbruk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348EA-1C37-5B61-BDFF-0D5AE6870A1E}"/>
              </a:ext>
            </a:extLst>
          </p:cNvPr>
          <p:cNvSpPr txBox="1">
            <a:spLocks/>
          </p:cNvSpPr>
          <p:nvPr/>
        </p:nvSpPr>
        <p:spPr>
          <a:xfrm>
            <a:off x="5667375" y="3120033"/>
            <a:ext cx="1347788" cy="21002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SE" b="1" dirty="0"/>
              <a:t>Avfall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CE872-ED81-2BA1-6253-41A15B0D41A6}"/>
              </a:ext>
            </a:extLst>
          </p:cNvPr>
          <p:cNvSpPr txBox="1">
            <a:spLocks/>
          </p:cNvSpPr>
          <p:nvPr/>
        </p:nvSpPr>
        <p:spPr>
          <a:xfrm>
            <a:off x="7277100" y="3120033"/>
            <a:ext cx="1347788" cy="21002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SE" b="1" dirty="0"/>
              <a:t>Transport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5B940-7BFF-9683-6D3F-0351F20FB9AC}"/>
              </a:ext>
            </a:extLst>
          </p:cNvPr>
          <p:cNvSpPr txBox="1">
            <a:spLocks/>
          </p:cNvSpPr>
          <p:nvPr/>
        </p:nvSpPr>
        <p:spPr>
          <a:xfrm>
            <a:off x="9744075" y="3120033"/>
            <a:ext cx="1347788" cy="2100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SE" b="1" dirty="0"/>
              <a:t>Land Use, Land use Change &amp; Forestry &amp; HWP</a:t>
            </a:r>
          </a:p>
          <a:p>
            <a:pPr algn="ctr"/>
            <a:endParaRPr lang="en-SE" b="1" dirty="0"/>
          </a:p>
          <a:p>
            <a:pPr algn="ctr"/>
            <a:r>
              <a:rPr lang="en-SE" b="1" dirty="0"/>
              <a:t>(LULUCF)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5264FA-0F69-3A37-71CA-7061A100D9B7}"/>
              </a:ext>
            </a:extLst>
          </p:cNvPr>
          <p:cNvCxnSpPr/>
          <p:nvPr/>
        </p:nvCxnSpPr>
        <p:spPr>
          <a:xfrm>
            <a:off x="838200" y="2848570"/>
            <a:ext cx="1025366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2F4A6D-239E-963D-A313-DD91A772F72F}"/>
              </a:ext>
            </a:extLst>
          </p:cNvPr>
          <p:cNvSpPr txBox="1"/>
          <p:nvPr/>
        </p:nvSpPr>
        <p:spPr>
          <a:xfrm>
            <a:off x="5423183" y="2506745"/>
            <a:ext cx="108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Sektorer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013312-DE12-8CCE-9508-2A40CA744E85}"/>
              </a:ext>
            </a:extLst>
          </p:cNvPr>
          <p:cNvCxnSpPr/>
          <p:nvPr/>
        </p:nvCxnSpPr>
        <p:spPr>
          <a:xfrm>
            <a:off x="9129713" y="2848570"/>
            <a:ext cx="0" cy="308610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04083F-FDF8-F217-F6C3-58EB579D5F9A}"/>
              </a:ext>
            </a:extLst>
          </p:cNvPr>
          <p:cNvCxnSpPr>
            <a:stCxn id="4" idx="2"/>
          </p:cNvCxnSpPr>
          <p:nvPr/>
        </p:nvCxnSpPr>
        <p:spPr>
          <a:xfrm>
            <a:off x="1512094" y="5220297"/>
            <a:ext cx="0" cy="42862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05F7E2-BC56-A933-4CA2-716F3C52AB33}"/>
              </a:ext>
            </a:extLst>
          </p:cNvPr>
          <p:cNvCxnSpPr/>
          <p:nvPr/>
        </p:nvCxnSpPr>
        <p:spPr>
          <a:xfrm>
            <a:off x="3114675" y="5244110"/>
            <a:ext cx="0" cy="42862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A3B6A6-615E-CB6F-75F3-FE434DEE3659}"/>
              </a:ext>
            </a:extLst>
          </p:cNvPr>
          <p:cNvCxnSpPr/>
          <p:nvPr/>
        </p:nvCxnSpPr>
        <p:spPr>
          <a:xfrm>
            <a:off x="4731544" y="5244110"/>
            <a:ext cx="0" cy="42862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8CC1A0-F55C-7D24-00C8-6B41D534242A}"/>
              </a:ext>
            </a:extLst>
          </p:cNvPr>
          <p:cNvCxnSpPr/>
          <p:nvPr/>
        </p:nvCxnSpPr>
        <p:spPr>
          <a:xfrm>
            <a:off x="6341269" y="5220296"/>
            <a:ext cx="0" cy="42862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06E816-7579-83C7-EFDD-A36AE90D8F0B}"/>
              </a:ext>
            </a:extLst>
          </p:cNvPr>
          <p:cNvCxnSpPr/>
          <p:nvPr/>
        </p:nvCxnSpPr>
        <p:spPr>
          <a:xfrm>
            <a:off x="7943850" y="5215534"/>
            <a:ext cx="0" cy="42862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71A417-50D6-1160-BEB2-7997108E01FB}"/>
              </a:ext>
            </a:extLst>
          </p:cNvPr>
          <p:cNvCxnSpPr/>
          <p:nvPr/>
        </p:nvCxnSpPr>
        <p:spPr>
          <a:xfrm>
            <a:off x="10417969" y="5244110"/>
            <a:ext cx="0" cy="42862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FFD9F15-764B-ABC8-EC67-BD027A93332A}"/>
              </a:ext>
            </a:extLst>
          </p:cNvPr>
          <p:cNvSpPr txBox="1"/>
          <p:nvPr/>
        </p:nvSpPr>
        <p:spPr>
          <a:xfrm>
            <a:off x="3141351" y="6073169"/>
            <a:ext cx="3669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b="1" dirty="0"/>
              <a:t>Rapportering av utsläpp </a:t>
            </a:r>
          </a:p>
          <a:p>
            <a:pPr algn="ctr"/>
            <a:r>
              <a:rPr lang="en-SE" b="1" dirty="0"/>
              <a:t>(UNFCCC Mål 1 – minska utsläpp)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F3EBDA-0991-5932-0005-31C6E31BA814}"/>
              </a:ext>
            </a:extLst>
          </p:cNvPr>
          <p:cNvSpPr txBox="1"/>
          <p:nvPr/>
        </p:nvSpPr>
        <p:spPr>
          <a:xfrm>
            <a:off x="9356567" y="5934670"/>
            <a:ext cx="2795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b="1" dirty="0"/>
              <a:t>Rapportering av inlagring</a:t>
            </a:r>
          </a:p>
          <a:p>
            <a:pPr algn="ctr"/>
            <a:r>
              <a:rPr lang="en-SE" b="1" dirty="0"/>
              <a:t>(UNFCCC Mål 2 – </a:t>
            </a:r>
          </a:p>
          <a:p>
            <a:pPr algn="ctr"/>
            <a:r>
              <a:rPr lang="en-SE" b="1" dirty="0"/>
              <a:t>förstärk kollager)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B49DF-1B2C-6FE7-B4BF-217ABFC47216}"/>
              </a:ext>
            </a:extLst>
          </p:cNvPr>
          <p:cNvSpPr txBox="1"/>
          <p:nvPr/>
        </p:nvSpPr>
        <p:spPr>
          <a:xfrm>
            <a:off x="3582876" y="1412503"/>
            <a:ext cx="5026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b="1" dirty="0"/>
              <a:t>Common Reporting Framework (CRF)</a:t>
            </a:r>
          </a:p>
          <a:p>
            <a:pPr algn="ctr"/>
            <a:r>
              <a:rPr lang="en-SE" b="1" dirty="0"/>
              <a:t>Används på landsnivå. </a:t>
            </a:r>
          </a:p>
          <a:p>
            <a:pPr algn="ctr"/>
            <a:r>
              <a:rPr lang="en-SE" b="1" dirty="0"/>
              <a:t>Handel och effekter i andra länder är inte med.</a:t>
            </a:r>
          </a:p>
        </p:txBody>
      </p:sp>
    </p:spTree>
    <p:extLst>
      <p:ext uri="{BB962C8B-B14F-4D97-AF65-F5344CB8AC3E}">
        <p14:creationId xmlns:p14="http://schemas.microsoft.com/office/powerpoint/2010/main" val="405230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2AD4-D4E5-DBC2-D2CD-8D0D2C86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6694" cy="1325563"/>
          </a:xfrm>
        </p:spPr>
        <p:txBody>
          <a:bodyPr/>
          <a:lstStyle/>
          <a:p>
            <a:r>
              <a:rPr lang="en-SE" dirty="0"/>
              <a:t>P</a:t>
            </a:r>
            <a:r>
              <a:rPr lang="en-GB" dirty="0"/>
              <a:t>a</a:t>
            </a:r>
            <a:r>
              <a:rPr lang="en-SE" dirty="0"/>
              <a:t>risavtalet och </a:t>
            </a:r>
            <a:r>
              <a:rPr lang="en-SE" b="1" dirty="0">
                <a:solidFill>
                  <a:srgbClr val="FF0000"/>
                </a:solidFill>
              </a:rPr>
              <a:t>“Net-Zero” </a:t>
            </a:r>
            <a:r>
              <a:rPr lang="en-SE" dirty="0"/>
              <a:t>problemet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50C45-7566-7EEC-AA54-E702876838ED}"/>
              </a:ext>
            </a:extLst>
          </p:cNvPr>
          <p:cNvSpPr txBox="1"/>
          <p:nvPr/>
        </p:nvSpPr>
        <p:spPr>
          <a:xfrm>
            <a:off x="659090" y="1861498"/>
            <a:ext cx="5010806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3600" dirty="0"/>
              <a:t>“…</a:t>
            </a:r>
            <a:r>
              <a:rPr lang="en-GB" sz="3600" u="sng" dirty="0"/>
              <a:t>achieve a balance </a:t>
            </a:r>
            <a:r>
              <a:rPr lang="en-GB" sz="3600" dirty="0"/>
              <a:t>between emissions and removals in the second half of this century</a:t>
            </a:r>
            <a:r>
              <a:rPr lang="en-GB" sz="3600" dirty="0">
                <a:solidFill>
                  <a:srgbClr val="424245"/>
                </a:solidFill>
                <a:latin typeface="Merriweather Sans Regular"/>
              </a:rPr>
              <a:t>. “</a:t>
            </a:r>
          </a:p>
          <a:p>
            <a:r>
              <a:rPr lang="en-GB" sz="3600" dirty="0">
                <a:solidFill>
                  <a:srgbClr val="424245"/>
                </a:solidFill>
                <a:latin typeface="Merriweather Sans Regular"/>
              </a:rPr>
              <a:t>-&gt; </a:t>
            </a:r>
            <a:r>
              <a:rPr lang="en-GB" sz="3600" b="1" dirty="0">
                <a:solidFill>
                  <a:srgbClr val="FF0000"/>
                </a:solidFill>
                <a:latin typeface="Merriweather Sans Regular"/>
              </a:rPr>
              <a:t>NET-ZERO</a:t>
            </a:r>
            <a:endParaRPr lang="en-SE" sz="36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A graph showing the global warming&#10;&#10;Description automatically generated">
            <a:extLst>
              <a:ext uri="{FF2B5EF4-FFF2-40B4-BE49-F238E27FC236}">
                <a16:creationId xmlns:a16="http://schemas.microsoft.com/office/drawing/2014/main" id="{1CCFED59-6CBC-7CD2-378D-953C86D6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1797049"/>
            <a:ext cx="6098189" cy="43413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65F5202-1991-8AB9-1C05-CB019C6A760B}"/>
              </a:ext>
            </a:extLst>
          </p:cNvPr>
          <p:cNvGrpSpPr/>
          <p:nvPr/>
        </p:nvGrpSpPr>
        <p:grpSpPr>
          <a:xfrm>
            <a:off x="7188074" y="3848097"/>
            <a:ext cx="4217937" cy="2923855"/>
            <a:chOff x="7188074" y="3848097"/>
            <a:chExt cx="4217937" cy="292385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B1FD10C-C975-4F43-6FFB-644E3AA9A824}"/>
                </a:ext>
              </a:extLst>
            </p:cNvPr>
            <p:cNvSpPr/>
            <p:nvPr/>
          </p:nvSpPr>
          <p:spPr>
            <a:xfrm rot="1034975">
              <a:off x="7765044" y="3848097"/>
              <a:ext cx="3640967" cy="14081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9FD58D-F194-5D75-45B4-B9D411425C87}"/>
                </a:ext>
              </a:extLst>
            </p:cNvPr>
            <p:cNvSpPr txBox="1"/>
            <p:nvPr/>
          </p:nvSpPr>
          <p:spPr>
            <a:xfrm>
              <a:off x="7188074" y="6371842"/>
              <a:ext cx="3354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2000" b="1" dirty="0"/>
                <a:t>Här går det fel med skogen!</a:t>
              </a:r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FCD61A49-F950-5C37-2220-06F64546F998}"/>
                </a:ext>
              </a:extLst>
            </p:cNvPr>
            <p:cNvSpPr/>
            <p:nvPr/>
          </p:nvSpPr>
          <p:spPr>
            <a:xfrm rot="912094">
              <a:off x="8561896" y="5005980"/>
              <a:ext cx="531396" cy="1442461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29368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8F5214FC-095A-1BCB-BFCA-EE9FBEE2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2" y="2287868"/>
            <a:ext cx="4310506" cy="3162454"/>
          </a:xfrm>
          <a:prstGeom prst="rect">
            <a:avLst/>
          </a:prstGeom>
        </p:spPr>
      </p:pic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EAB52ACE-6A80-F351-A804-0A7C86C1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2" y="1454593"/>
            <a:ext cx="4951569" cy="4040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D1057-6F83-D141-1628-6C3DA6F9E1E5}"/>
              </a:ext>
            </a:extLst>
          </p:cNvPr>
          <p:cNvSpPr txBox="1"/>
          <p:nvPr/>
        </p:nvSpPr>
        <p:spPr>
          <a:xfrm>
            <a:off x="569233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F2213-E186-17CD-4F7C-338E7194946F}"/>
              </a:ext>
            </a:extLst>
          </p:cNvPr>
          <p:cNvSpPr txBox="1"/>
          <p:nvPr/>
        </p:nvSpPr>
        <p:spPr>
          <a:xfrm>
            <a:off x="6365448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AE93E-FDCC-46D2-0662-E567CECA250D}"/>
              </a:ext>
            </a:extLst>
          </p:cNvPr>
          <p:cNvSpPr txBox="1"/>
          <p:nvPr/>
        </p:nvSpPr>
        <p:spPr>
          <a:xfrm>
            <a:off x="7038562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826E0-1F03-A57F-FB08-CAC3143B0C32}"/>
              </a:ext>
            </a:extLst>
          </p:cNvPr>
          <p:cNvSpPr txBox="1"/>
          <p:nvPr/>
        </p:nvSpPr>
        <p:spPr>
          <a:xfrm>
            <a:off x="7711676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51189-9DF5-926B-DD56-63C86BB2B190}"/>
              </a:ext>
            </a:extLst>
          </p:cNvPr>
          <p:cNvSpPr txBox="1"/>
          <p:nvPr/>
        </p:nvSpPr>
        <p:spPr>
          <a:xfrm>
            <a:off x="8384790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DE45-0DE2-0F2A-9F62-904CF974F4AC}"/>
              </a:ext>
            </a:extLst>
          </p:cNvPr>
          <p:cNvSpPr txBox="1"/>
          <p:nvPr/>
        </p:nvSpPr>
        <p:spPr>
          <a:xfrm>
            <a:off x="905790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2050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99ED5E-957F-00D2-0904-0795E29E5177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5511800" y="2501900"/>
            <a:ext cx="30263" cy="3314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C35447F-3BCB-4500-D1F8-FC71F9007DB5}"/>
              </a:ext>
            </a:extLst>
          </p:cNvPr>
          <p:cNvSpPr/>
          <p:nvPr/>
        </p:nvSpPr>
        <p:spPr>
          <a:xfrm rot="16200000">
            <a:off x="3172314" y="3830238"/>
            <a:ext cx="384012" cy="43554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B5FDA-D5B8-099F-890E-070D39CABDFA}"/>
              </a:ext>
            </a:extLst>
          </p:cNvPr>
          <p:cNvSpPr txBox="1"/>
          <p:nvPr/>
        </p:nvSpPr>
        <p:spPr>
          <a:xfrm>
            <a:off x="2366867" y="6219418"/>
            <a:ext cx="1994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Historiska utsläpp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A0186C4D-D543-626D-3C3F-AF539F814F09}"/>
              </a:ext>
            </a:extLst>
          </p:cNvPr>
          <p:cNvSpPr/>
          <p:nvPr/>
        </p:nvSpPr>
        <p:spPr>
          <a:xfrm rot="16200000">
            <a:off x="7214527" y="4157999"/>
            <a:ext cx="384012" cy="372893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6B3E0-4B3C-BE4D-D30D-A22156285D26}"/>
              </a:ext>
            </a:extLst>
          </p:cNvPr>
          <p:cNvSpPr txBox="1"/>
          <p:nvPr/>
        </p:nvSpPr>
        <p:spPr>
          <a:xfrm>
            <a:off x="836017" y="1146068"/>
            <a:ext cx="3456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800" dirty="0"/>
              <a:t>Preliminära 2040 mål</a:t>
            </a:r>
          </a:p>
        </p:txBody>
      </p:sp>
      <p:pic>
        <p:nvPicPr>
          <p:cNvPr id="28" name="Picture 27" descr="A close-up of a logo&#10;&#10;Description automatically generated">
            <a:extLst>
              <a:ext uri="{FF2B5EF4-FFF2-40B4-BE49-F238E27FC236}">
                <a16:creationId xmlns:a16="http://schemas.microsoft.com/office/drawing/2014/main" id="{F29F098F-18C1-5018-9B27-91EDDC4A5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849" y="4673978"/>
            <a:ext cx="2273300" cy="1028700"/>
          </a:xfrm>
          <a:prstGeom prst="rect">
            <a:avLst/>
          </a:prstGeom>
        </p:spPr>
      </p:pic>
      <p:pic>
        <p:nvPicPr>
          <p:cNvPr id="30" name="Picture 29" descr="A group of text on a white background&#10;&#10;Description automatically generated">
            <a:extLst>
              <a:ext uri="{FF2B5EF4-FFF2-40B4-BE49-F238E27FC236}">
                <a16:creationId xmlns:a16="http://schemas.microsoft.com/office/drawing/2014/main" id="{C743FCB4-4DC4-246F-B5C9-FD2E3345E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38" y="1714878"/>
            <a:ext cx="1905000" cy="29591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11A329D-E1F0-4128-8A0C-FFAE42D45357}"/>
              </a:ext>
            </a:extLst>
          </p:cNvPr>
          <p:cNvSpPr txBox="1"/>
          <p:nvPr/>
        </p:nvSpPr>
        <p:spPr>
          <a:xfrm>
            <a:off x="6613253" y="6199987"/>
            <a:ext cx="1604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/>
              <a:t>Mål</a:t>
            </a:r>
          </a:p>
          <a:p>
            <a:pPr algn="ctr"/>
            <a:r>
              <a:rPr lang="en-SE" sz="1200" dirty="0"/>
              <a:t>(från 2040 dokument)</a:t>
            </a:r>
            <a:endParaRPr lang="en-SE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36DFD08A-FEAE-87B2-6E2B-54BE07F61541}"/>
              </a:ext>
            </a:extLst>
          </p:cNvPr>
          <p:cNvSpPr/>
          <p:nvPr/>
        </p:nvSpPr>
        <p:spPr>
          <a:xfrm>
            <a:off x="7708900" y="2832100"/>
            <a:ext cx="365125" cy="1590675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14866-D83C-C275-DAEF-30A4036B3128}"/>
              </a:ext>
            </a:extLst>
          </p:cNvPr>
          <p:cNvSpPr txBox="1"/>
          <p:nvPr/>
        </p:nvSpPr>
        <p:spPr>
          <a:xfrm>
            <a:off x="7181850" y="1809750"/>
            <a:ext cx="142875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/>
              <a:t>The task:</a:t>
            </a:r>
          </a:p>
          <a:p>
            <a:pPr algn="ctr"/>
            <a:r>
              <a:rPr lang="en-GB" sz="1400" dirty="0"/>
              <a:t>Reduce GHG emissions </a:t>
            </a:r>
          </a:p>
          <a:p>
            <a:pPr algn="ctr"/>
            <a:r>
              <a:rPr lang="en-GB" sz="1400" dirty="0"/>
              <a:t>by 2.5 Gt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0DFA72-D7C7-1ABF-EFB1-DEC40931E1D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EUs klimatlag och skogen (LULUCF)</a:t>
            </a:r>
            <a:endParaRPr lang="en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79CDA-DAF0-3DD7-5D2A-9EF683EC2C17}"/>
              </a:ext>
            </a:extLst>
          </p:cNvPr>
          <p:cNvSpPr txBox="1"/>
          <p:nvPr/>
        </p:nvSpPr>
        <p:spPr>
          <a:xfrm>
            <a:off x="10747499" y="5356609"/>
            <a:ext cx="767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(Forests)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55783CE-3C5A-B8CE-D7CA-89D74398AB76}"/>
              </a:ext>
            </a:extLst>
          </p:cNvPr>
          <p:cNvSpPr/>
          <p:nvPr/>
        </p:nvSpPr>
        <p:spPr>
          <a:xfrm>
            <a:off x="9731018" y="5235234"/>
            <a:ext cx="1948185" cy="5807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id="{385E19E6-D429-ED16-E848-E18287DBF675}"/>
              </a:ext>
            </a:extLst>
          </p:cNvPr>
          <p:cNvSpPr/>
          <p:nvPr/>
        </p:nvSpPr>
        <p:spPr>
          <a:xfrm rot="21426885" flipH="1">
            <a:off x="9307310" y="4885390"/>
            <a:ext cx="558985" cy="432344"/>
          </a:xfrm>
          <a:prstGeom prst="bentArrow">
            <a:avLst>
              <a:gd name="adj1" fmla="val 32576"/>
              <a:gd name="adj2" fmla="val 34237"/>
              <a:gd name="adj3" fmla="val 25000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05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8F5214FC-095A-1BCB-BFCA-EE9FBEE2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2" y="2287868"/>
            <a:ext cx="4310506" cy="3162454"/>
          </a:xfrm>
          <a:prstGeom prst="rect">
            <a:avLst/>
          </a:prstGeom>
        </p:spPr>
      </p:pic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EAB52ACE-6A80-F351-A804-0A7C86C1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2" y="1454593"/>
            <a:ext cx="4951569" cy="4040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D1057-6F83-D141-1628-6C3DA6F9E1E5}"/>
              </a:ext>
            </a:extLst>
          </p:cNvPr>
          <p:cNvSpPr txBox="1"/>
          <p:nvPr/>
        </p:nvSpPr>
        <p:spPr>
          <a:xfrm>
            <a:off x="569233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F2213-E186-17CD-4F7C-338E7194946F}"/>
              </a:ext>
            </a:extLst>
          </p:cNvPr>
          <p:cNvSpPr txBox="1"/>
          <p:nvPr/>
        </p:nvSpPr>
        <p:spPr>
          <a:xfrm>
            <a:off x="6365448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AE93E-FDCC-46D2-0662-E567CECA250D}"/>
              </a:ext>
            </a:extLst>
          </p:cNvPr>
          <p:cNvSpPr txBox="1"/>
          <p:nvPr/>
        </p:nvSpPr>
        <p:spPr>
          <a:xfrm>
            <a:off x="7038562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826E0-1F03-A57F-FB08-CAC3143B0C32}"/>
              </a:ext>
            </a:extLst>
          </p:cNvPr>
          <p:cNvSpPr txBox="1"/>
          <p:nvPr/>
        </p:nvSpPr>
        <p:spPr>
          <a:xfrm>
            <a:off x="7711676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51189-9DF5-926B-DD56-63C86BB2B190}"/>
              </a:ext>
            </a:extLst>
          </p:cNvPr>
          <p:cNvSpPr txBox="1"/>
          <p:nvPr/>
        </p:nvSpPr>
        <p:spPr>
          <a:xfrm>
            <a:off x="8384790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DE45-0DE2-0F2A-9F62-904CF974F4AC}"/>
              </a:ext>
            </a:extLst>
          </p:cNvPr>
          <p:cNvSpPr txBox="1"/>
          <p:nvPr/>
        </p:nvSpPr>
        <p:spPr>
          <a:xfrm>
            <a:off x="905790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2050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99ED5E-957F-00D2-0904-0795E29E5177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5511800" y="2501900"/>
            <a:ext cx="30263" cy="3314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C35447F-3BCB-4500-D1F8-FC71F9007DB5}"/>
              </a:ext>
            </a:extLst>
          </p:cNvPr>
          <p:cNvSpPr/>
          <p:nvPr/>
        </p:nvSpPr>
        <p:spPr>
          <a:xfrm rot="16200000">
            <a:off x="3172314" y="3830238"/>
            <a:ext cx="384012" cy="43554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B5FDA-D5B8-099F-890E-070D39CABDFA}"/>
              </a:ext>
            </a:extLst>
          </p:cNvPr>
          <p:cNvSpPr txBox="1"/>
          <p:nvPr/>
        </p:nvSpPr>
        <p:spPr>
          <a:xfrm>
            <a:off x="2343623" y="6214473"/>
            <a:ext cx="204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Historiska utsläpp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A0186C4D-D543-626D-3C3F-AF539F814F09}"/>
              </a:ext>
            </a:extLst>
          </p:cNvPr>
          <p:cNvSpPr/>
          <p:nvPr/>
        </p:nvSpPr>
        <p:spPr>
          <a:xfrm rot="16200000">
            <a:off x="7214527" y="4157999"/>
            <a:ext cx="384012" cy="372893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1A329D-E1F0-4128-8A0C-FFAE42D45357}"/>
              </a:ext>
            </a:extLst>
          </p:cNvPr>
          <p:cNvSpPr txBox="1"/>
          <p:nvPr/>
        </p:nvSpPr>
        <p:spPr>
          <a:xfrm>
            <a:off x="6613253" y="6199987"/>
            <a:ext cx="1604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/>
              <a:t>Mål</a:t>
            </a:r>
          </a:p>
          <a:p>
            <a:pPr algn="ctr"/>
            <a:r>
              <a:rPr lang="en-SE" sz="1200" dirty="0"/>
              <a:t>(från 2040 dokument)</a:t>
            </a:r>
            <a:endParaRPr lang="en-SE" dirty="0"/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BC93F775-324B-2FC4-2482-CE31F25892D4}"/>
              </a:ext>
            </a:extLst>
          </p:cNvPr>
          <p:cNvSpPr/>
          <p:nvPr/>
        </p:nvSpPr>
        <p:spPr>
          <a:xfrm>
            <a:off x="9271001" y="4458637"/>
            <a:ext cx="2890736" cy="11817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SE" sz="1400" dirty="0"/>
              <a:t>LULUCF / Skogen ses som kompensation för andra utsläpp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F9CE9471-4006-7F54-ACF6-8E48EF60E60F}"/>
              </a:ext>
            </a:extLst>
          </p:cNvPr>
          <p:cNvSpPr/>
          <p:nvPr/>
        </p:nvSpPr>
        <p:spPr>
          <a:xfrm rot="19173021">
            <a:off x="6646006" y="2136010"/>
            <a:ext cx="3480668" cy="1250104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600" u="sng" dirty="0"/>
              <a:t>Huvuduppgiften </a:t>
            </a:r>
            <a:r>
              <a:rPr lang="en-SE" sz="1600" dirty="0"/>
              <a:t>för skogen är att minska fossila utsläpp!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8CB5E-063A-8177-511D-0523CC9472AB}"/>
              </a:ext>
            </a:extLst>
          </p:cNvPr>
          <p:cNvSpPr txBox="1"/>
          <p:nvPr/>
        </p:nvSpPr>
        <p:spPr>
          <a:xfrm>
            <a:off x="971892" y="842981"/>
            <a:ext cx="758149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SE" sz="2400" dirty="0"/>
              <a:t>Bioekonomin är en nyckel för att lyckas i andra sektorer!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E6458-73F4-2501-6456-F7FA2477F879}"/>
              </a:ext>
            </a:extLst>
          </p:cNvPr>
          <p:cNvSpPr txBox="1"/>
          <p:nvPr/>
        </p:nvSpPr>
        <p:spPr>
          <a:xfrm>
            <a:off x="971892" y="156775"/>
            <a:ext cx="9542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4400" dirty="0"/>
              <a:t>Det är det fossila vi måste fokusera på!</a:t>
            </a:r>
          </a:p>
        </p:txBody>
      </p:sp>
    </p:spTree>
    <p:extLst>
      <p:ext uri="{BB962C8B-B14F-4D97-AF65-F5344CB8AC3E}">
        <p14:creationId xmlns:p14="http://schemas.microsoft.com/office/powerpoint/2010/main" val="3630528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8F5214FC-095A-1BCB-BFCA-EE9FBEE2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2" y="2287868"/>
            <a:ext cx="4310506" cy="3162454"/>
          </a:xfrm>
          <a:prstGeom prst="rect">
            <a:avLst/>
          </a:prstGeom>
        </p:spPr>
      </p:pic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EAB52ACE-6A80-F351-A804-0A7C86C1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2" y="1454593"/>
            <a:ext cx="4951569" cy="4040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D1057-6F83-D141-1628-6C3DA6F9E1E5}"/>
              </a:ext>
            </a:extLst>
          </p:cNvPr>
          <p:cNvSpPr txBox="1"/>
          <p:nvPr/>
        </p:nvSpPr>
        <p:spPr>
          <a:xfrm>
            <a:off x="569233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F2213-E186-17CD-4F7C-338E7194946F}"/>
              </a:ext>
            </a:extLst>
          </p:cNvPr>
          <p:cNvSpPr txBox="1"/>
          <p:nvPr/>
        </p:nvSpPr>
        <p:spPr>
          <a:xfrm>
            <a:off x="6365448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AE93E-FDCC-46D2-0662-E567CECA250D}"/>
              </a:ext>
            </a:extLst>
          </p:cNvPr>
          <p:cNvSpPr txBox="1"/>
          <p:nvPr/>
        </p:nvSpPr>
        <p:spPr>
          <a:xfrm>
            <a:off x="7038562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826E0-1F03-A57F-FB08-CAC3143B0C32}"/>
              </a:ext>
            </a:extLst>
          </p:cNvPr>
          <p:cNvSpPr txBox="1"/>
          <p:nvPr/>
        </p:nvSpPr>
        <p:spPr>
          <a:xfrm>
            <a:off x="7711676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51189-9DF5-926B-DD56-63C86BB2B190}"/>
              </a:ext>
            </a:extLst>
          </p:cNvPr>
          <p:cNvSpPr txBox="1"/>
          <p:nvPr/>
        </p:nvSpPr>
        <p:spPr>
          <a:xfrm>
            <a:off x="8384790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DE45-0DE2-0F2A-9F62-904CF974F4AC}"/>
              </a:ext>
            </a:extLst>
          </p:cNvPr>
          <p:cNvSpPr txBox="1"/>
          <p:nvPr/>
        </p:nvSpPr>
        <p:spPr>
          <a:xfrm>
            <a:off x="905790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2050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99ED5E-957F-00D2-0904-0795E29E5177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5511800" y="2501900"/>
            <a:ext cx="30263" cy="3314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C35447F-3BCB-4500-D1F8-FC71F9007DB5}"/>
              </a:ext>
            </a:extLst>
          </p:cNvPr>
          <p:cNvSpPr/>
          <p:nvPr/>
        </p:nvSpPr>
        <p:spPr>
          <a:xfrm rot="16200000">
            <a:off x="3172314" y="3830238"/>
            <a:ext cx="384012" cy="43554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A0186C4D-D543-626D-3C3F-AF539F814F09}"/>
              </a:ext>
            </a:extLst>
          </p:cNvPr>
          <p:cNvSpPr/>
          <p:nvPr/>
        </p:nvSpPr>
        <p:spPr>
          <a:xfrm rot="16200000">
            <a:off x="7214527" y="4157999"/>
            <a:ext cx="384012" cy="372893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8CB5E-063A-8177-511D-0523CC9472AB}"/>
              </a:ext>
            </a:extLst>
          </p:cNvPr>
          <p:cNvSpPr txBox="1"/>
          <p:nvPr/>
        </p:nvSpPr>
        <p:spPr>
          <a:xfrm>
            <a:off x="626179" y="835176"/>
            <a:ext cx="873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dirty="0"/>
              <a:t>Utan träbaserade produkter skulle utsläppen vara betydligt högre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E6458-73F4-2501-6456-F7FA2477F879}"/>
              </a:ext>
            </a:extLst>
          </p:cNvPr>
          <p:cNvSpPr txBox="1"/>
          <p:nvPr/>
        </p:nvSpPr>
        <p:spPr>
          <a:xfrm>
            <a:off x="631138" y="274096"/>
            <a:ext cx="1125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800" dirty="0"/>
              <a:t>EU: Den träbaserade sektorn håller </a:t>
            </a:r>
            <a:r>
              <a:rPr lang="en-SE" sz="2800" u="sng" dirty="0"/>
              <a:t>redan</a:t>
            </a:r>
            <a:r>
              <a:rPr lang="en-SE" sz="2800" dirty="0"/>
              <a:t> undan stora mängder utsläpp.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3D9366E-878A-9CBA-6587-44A6AD6A3520}"/>
              </a:ext>
            </a:extLst>
          </p:cNvPr>
          <p:cNvSpPr/>
          <p:nvPr/>
        </p:nvSpPr>
        <p:spPr>
          <a:xfrm>
            <a:off x="1109272" y="1431561"/>
            <a:ext cx="4399613" cy="1371600"/>
          </a:xfrm>
          <a:custGeom>
            <a:avLst/>
            <a:gdLst>
              <a:gd name="connsiteX0" fmla="*/ 4399613 w 4399613"/>
              <a:gd name="connsiteY0" fmla="*/ 1371600 h 1371600"/>
              <a:gd name="connsiteX1" fmla="*/ 4234721 w 4399613"/>
              <a:gd name="connsiteY1" fmla="*/ 1199213 h 1371600"/>
              <a:gd name="connsiteX2" fmla="*/ 4122295 w 4399613"/>
              <a:gd name="connsiteY2" fmla="*/ 1304144 h 1371600"/>
              <a:gd name="connsiteX3" fmla="*/ 3987384 w 4399613"/>
              <a:gd name="connsiteY3" fmla="*/ 1139252 h 1371600"/>
              <a:gd name="connsiteX4" fmla="*/ 3829987 w 4399613"/>
              <a:gd name="connsiteY4" fmla="*/ 1011836 h 1371600"/>
              <a:gd name="connsiteX5" fmla="*/ 3695076 w 4399613"/>
              <a:gd name="connsiteY5" fmla="*/ 966865 h 1371600"/>
              <a:gd name="connsiteX6" fmla="*/ 3425253 w 4399613"/>
              <a:gd name="connsiteY6" fmla="*/ 966865 h 1371600"/>
              <a:gd name="connsiteX7" fmla="*/ 3297836 w 4399613"/>
              <a:gd name="connsiteY7" fmla="*/ 996846 h 1371600"/>
              <a:gd name="connsiteX8" fmla="*/ 3192905 w 4399613"/>
              <a:gd name="connsiteY8" fmla="*/ 944380 h 1371600"/>
              <a:gd name="connsiteX9" fmla="*/ 2728210 w 4399613"/>
              <a:gd name="connsiteY9" fmla="*/ 734518 h 1371600"/>
              <a:gd name="connsiteX10" fmla="*/ 2593298 w 4399613"/>
              <a:gd name="connsiteY10" fmla="*/ 764498 h 1371600"/>
              <a:gd name="connsiteX11" fmla="*/ 2465882 w 4399613"/>
              <a:gd name="connsiteY11" fmla="*/ 569626 h 1371600"/>
              <a:gd name="connsiteX12" fmla="*/ 2233535 w 4399613"/>
              <a:gd name="connsiteY12" fmla="*/ 479685 h 1371600"/>
              <a:gd name="connsiteX13" fmla="*/ 1911246 w 4399613"/>
              <a:gd name="connsiteY13" fmla="*/ 472190 h 1371600"/>
              <a:gd name="connsiteX14" fmla="*/ 1693889 w 4399613"/>
              <a:gd name="connsiteY14" fmla="*/ 479685 h 1371600"/>
              <a:gd name="connsiteX15" fmla="*/ 1416571 w 4399613"/>
              <a:gd name="connsiteY15" fmla="*/ 524655 h 1371600"/>
              <a:gd name="connsiteX16" fmla="*/ 1251679 w 4399613"/>
              <a:gd name="connsiteY16" fmla="*/ 539646 h 1371600"/>
              <a:gd name="connsiteX17" fmla="*/ 816964 w 4399613"/>
              <a:gd name="connsiteY17" fmla="*/ 404734 h 1371600"/>
              <a:gd name="connsiteX18" fmla="*/ 569626 w 4399613"/>
              <a:gd name="connsiteY18" fmla="*/ 509665 h 1371600"/>
              <a:gd name="connsiteX19" fmla="*/ 352269 w 4399613"/>
              <a:gd name="connsiteY19" fmla="*/ 487180 h 1371600"/>
              <a:gd name="connsiteX20" fmla="*/ 119921 w 4399613"/>
              <a:gd name="connsiteY20" fmla="*/ 352269 h 1371600"/>
              <a:gd name="connsiteX21" fmla="*/ 14990 w 4399613"/>
              <a:gd name="connsiteY21" fmla="*/ 284813 h 1371600"/>
              <a:gd name="connsiteX22" fmla="*/ 0 w 4399613"/>
              <a:gd name="connsiteY22" fmla="*/ 0 h 1371600"/>
              <a:gd name="connsiteX23" fmla="*/ 689548 w 4399613"/>
              <a:gd name="connsiteY23" fmla="*/ 29980 h 1371600"/>
              <a:gd name="connsiteX24" fmla="*/ 1311639 w 4399613"/>
              <a:gd name="connsiteY24" fmla="*/ 52465 h 1371600"/>
              <a:gd name="connsiteX25" fmla="*/ 2091128 w 4399613"/>
              <a:gd name="connsiteY25" fmla="*/ 127416 h 1371600"/>
              <a:gd name="connsiteX26" fmla="*/ 2945567 w 4399613"/>
              <a:gd name="connsiteY26" fmla="*/ 269823 h 1371600"/>
              <a:gd name="connsiteX27" fmla="*/ 3717561 w 4399613"/>
              <a:gd name="connsiteY27" fmla="*/ 479685 h 1371600"/>
              <a:gd name="connsiteX28" fmla="*/ 4152276 w 4399613"/>
              <a:gd name="connsiteY28" fmla="*/ 682052 h 1371600"/>
              <a:gd name="connsiteX29" fmla="*/ 4392118 w 4399613"/>
              <a:gd name="connsiteY29" fmla="*/ 786983 h 1371600"/>
              <a:gd name="connsiteX30" fmla="*/ 4399613 w 4399613"/>
              <a:gd name="connsiteY30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99613" h="1371600">
                <a:moveTo>
                  <a:pt x="4399613" y="1371600"/>
                </a:moveTo>
                <a:lnTo>
                  <a:pt x="4234721" y="1199213"/>
                </a:lnTo>
                <a:lnTo>
                  <a:pt x="4122295" y="1304144"/>
                </a:lnTo>
                <a:lnTo>
                  <a:pt x="3987384" y="1139252"/>
                </a:lnTo>
                <a:lnTo>
                  <a:pt x="3829987" y="1011836"/>
                </a:lnTo>
                <a:lnTo>
                  <a:pt x="3695076" y="966865"/>
                </a:lnTo>
                <a:lnTo>
                  <a:pt x="3425253" y="966865"/>
                </a:lnTo>
                <a:lnTo>
                  <a:pt x="3297836" y="996846"/>
                </a:lnTo>
                <a:lnTo>
                  <a:pt x="3192905" y="944380"/>
                </a:lnTo>
                <a:lnTo>
                  <a:pt x="2728210" y="734518"/>
                </a:lnTo>
                <a:lnTo>
                  <a:pt x="2593298" y="764498"/>
                </a:lnTo>
                <a:lnTo>
                  <a:pt x="2465882" y="569626"/>
                </a:lnTo>
                <a:lnTo>
                  <a:pt x="2233535" y="479685"/>
                </a:lnTo>
                <a:lnTo>
                  <a:pt x="1911246" y="472190"/>
                </a:lnTo>
                <a:lnTo>
                  <a:pt x="1693889" y="479685"/>
                </a:lnTo>
                <a:lnTo>
                  <a:pt x="1416571" y="524655"/>
                </a:lnTo>
                <a:lnTo>
                  <a:pt x="1251679" y="539646"/>
                </a:lnTo>
                <a:lnTo>
                  <a:pt x="816964" y="404734"/>
                </a:lnTo>
                <a:lnTo>
                  <a:pt x="569626" y="509665"/>
                </a:lnTo>
                <a:lnTo>
                  <a:pt x="352269" y="487180"/>
                </a:lnTo>
                <a:lnTo>
                  <a:pt x="119921" y="352269"/>
                </a:lnTo>
                <a:lnTo>
                  <a:pt x="14990" y="284813"/>
                </a:lnTo>
                <a:lnTo>
                  <a:pt x="0" y="0"/>
                </a:lnTo>
                <a:lnTo>
                  <a:pt x="689548" y="29980"/>
                </a:lnTo>
                <a:lnTo>
                  <a:pt x="1311639" y="52465"/>
                </a:lnTo>
                <a:lnTo>
                  <a:pt x="2091128" y="127416"/>
                </a:lnTo>
                <a:lnTo>
                  <a:pt x="2945567" y="269823"/>
                </a:lnTo>
                <a:lnTo>
                  <a:pt x="3717561" y="479685"/>
                </a:lnTo>
                <a:lnTo>
                  <a:pt x="4152276" y="682052"/>
                </a:lnTo>
                <a:lnTo>
                  <a:pt x="4392118" y="786983"/>
                </a:lnTo>
                <a:cubicBezTo>
                  <a:pt x="4394616" y="981855"/>
                  <a:pt x="4397115" y="1176728"/>
                  <a:pt x="4399613" y="137160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A0B6DA0-85A2-C4A7-1E58-C3A21AAEBD34}"/>
              </a:ext>
            </a:extLst>
          </p:cNvPr>
          <p:cNvCxnSpPr/>
          <p:nvPr/>
        </p:nvCxnSpPr>
        <p:spPr>
          <a:xfrm flipH="1">
            <a:off x="1659118" y="1432089"/>
            <a:ext cx="43992" cy="521617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DC6F37-54FE-7720-120C-DE9F1D57BDFD}"/>
              </a:ext>
            </a:extLst>
          </p:cNvPr>
          <p:cNvCxnSpPr>
            <a:cxnSpLocks/>
          </p:cNvCxnSpPr>
          <p:nvPr/>
        </p:nvCxnSpPr>
        <p:spPr>
          <a:xfrm flipH="1">
            <a:off x="2303283" y="1487079"/>
            <a:ext cx="59703" cy="466627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3B0D83-0019-D20A-E021-ECE13E99F98E}"/>
              </a:ext>
            </a:extLst>
          </p:cNvPr>
          <p:cNvCxnSpPr>
            <a:cxnSpLocks/>
          </p:cNvCxnSpPr>
          <p:nvPr/>
        </p:nvCxnSpPr>
        <p:spPr>
          <a:xfrm flipH="1">
            <a:off x="5233448" y="2162666"/>
            <a:ext cx="153971" cy="529473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191019-EA3A-50F2-9DED-0B3155F88FE9}"/>
              </a:ext>
            </a:extLst>
          </p:cNvPr>
          <p:cNvCxnSpPr>
            <a:cxnSpLocks/>
          </p:cNvCxnSpPr>
          <p:nvPr/>
        </p:nvCxnSpPr>
        <p:spPr>
          <a:xfrm flipH="1">
            <a:off x="4565717" y="1919140"/>
            <a:ext cx="169682" cy="490195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E616C9-3D47-D7F3-D19D-323CAF9F0253}"/>
              </a:ext>
            </a:extLst>
          </p:cNvPr>
          <p:cNvCxnSpPr>
            <a:cxnSpLocks/>
          </p:cNvCxnSpPr>
          <p:nvPr/>
        </p:nvCxnSpPr>
        <p:spPr>
          <a:xfrm flipH="1">
            <a:off x="3293098" y="1597058"/>
            <a:ext cx="59703" cy="333082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36AF8A-3FE0-F426-1C1E-F53937DC817F}"/>
              </a:ext>
            </a:extLst>
          </p:cNvPr>
          <p:cNvCxnSpPr>
            <a:cxnSpLocks/>
          </p:cNvCxnSpPr>
          <p:nvPr/>
        </p:nvCxnSpPr>
        <p:spPr>
          <a:xfrm flipH="1">
            <a:off x="3984397" y="1738460"/>
            <a:ext cx="169682" cy="490195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CC2E41-DD1C-11BE-5601-A8826E303D8B}"/>
              </a:ext>
            </a:extLst>
          </p:cNvPr>
          <p:cNvSpPr txBox="1"/>
          <p:nvPr/>
        </p:nvSpPr>
        <p:spPr>
          <a:xfrm rot="675688">
            <a:off x="608504" y="1681529"/>
            <a:ext cx="60972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SE" dirty="0">
                <a:solidFill>
                  <a:schemeClr val="bg1"/>
                </a:solidFill>
              </a:rPr>
              <a:t>Trä håller undan utsläpp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C873E-04C6-181F-7611-1DCCE00AD484}"/>
              </a:ext>
            </a:extLst>
          </p:cNvPr>
          <p:cNvSpPr txBox="1"/>
          <p:nvPr/>
        </p:nvSpPr>
        <p:spPr>
          <a:xfrm>
            <a:off x="2343623" y="6214473"/>
            <a:ext cx="204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Historiska utsläpp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59615B-FF3A-78A0-D9E2-B7EF37C77CCF}"/>
              </a:ext>
            </a:extLst>
          </p:cNvPr>
          <p:cNvSpPr txBox="1"/>
          <p:nvPr/>
        </p:nvSpPr>
        <p:spPr>
          <a:xfrm>
            <a:off x="6613253" y="6199987"/>
            <a:ext cx="1604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/>
              <a:t>Mål</a:t>
            </a:r>
          </a:p>
          <a:p>
            <a:pPr algn="ctr"/>
            <a:r>
              <a:rPr lang="en-SE" sz="1200" dirty="0"/>
              <a:t>(från 2040 dokument)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230848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8F5214FC-095A-1BCB-BFCA-EE9FBEE2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2" y="2287868"/>
            <a:ext cx="4310506" cy="3162454"/>
          </a:xfrm>
          <a:prstGeom prst="rect">
            <a:avLst/>
          </a:prstGeom>
        </p:spPr>
      </p:pic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EAB52ACE-6A80-F351-A804-0A7C86C1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2" y="1454593"/>
            <a:ext cx="4951569" cy="4040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D1057-6F83-D141-1628-6C3DA6F9E1E5}"/>
              </a:ext>
            </a:extLst>
          </p:cNvPr>
          <p:cNvSpPr txBox="1"/>
          <p:nvPr/>
        </p:nvSpPr>
        <p:spPr>
          <a:xfrm>
            <a:off x="569233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F2213-E186-17CD-4F7C-338E7194946F}"/>
              </a:ext>
            </a:extLst>
          </p:cNvPr>
          <p:cNvSpPr txBox="1"/>
          <p:nvPr/>
        </p:nvSpPr>
        <p:spPr>
          <a:xfrm>
            <a:off x="6365448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AE93E-FDCC-46D2-0662-E567CECA250D}"/>
              </a:ext>
            </a:extLst>
          </p:cNvPr>
          <p:cNvSpPr txBox="1"/>
          <p:nvPr/>
        </p:nvSpPr>
        <p:spPr>
          <a:xfrm>
            <a:off x="7038562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826E0-1F03-A57F-FB08-CAC3143B0C32}"/>
              </a:ext>
            </a:extLst>
          </p:cNvPr>
          <p:cNvSpPr txBox="1"/>
          <p:nvPr/>
        </p:nvSpPr>
        <p:spPr>
          <a:xfrm>
            <a:off x="7711676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51189-9DF5-926B-DD56-63C86BB2B190}"/>
              </a:ext>
            </a:extLst>
          </p:cNvPr>
          <p:cNvSpPr txBox="1"/>
          <p:nvPr/>
        </p:nvSpPr>
        <p:spPr>
          <a:xfrm>
            <a:off x="8384790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DE45-0DE2-0F2A-9F62-904CF974F4AC}"/>
              </a:ext>
            </a:extLst>
          </p:cNvPr>
          <p:cNvSpPr txBox="1"/>
          <p:nvPr/>
        </p:nvSpPr>
        <p:spPr>
          <a:xfrm>
            <a:off x="9057904" y="5309540"/>
            <a:ext cx="3770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700" b="1"/>
              <a:t>2050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99ED5E-957F-00D2-0904-0795E29E5177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5511800" y="2501900"/>
            <a:ext cx="30263" cy="3314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C35447F-3BCB-4500-D1F8-FC71F9007DB5}"/>
              </a:ext>
            </a:extLst>
          </p:cNvPr>
          <p:cNvSpPr/>
          <p:nvPr/>
        </p:nvSpPr>
        <p:spPr>
          <a:xfrm rot="16200000">
            <a:off x="3172314" y="3830238"/>
            <a:ext cx="384012" cy="43554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A0186C4D-D543-626D-3C3F-AF539F814F09}"/>
              </a:ext>
            </a:extLst>
          </p:cNvPr>
          <p:cNvSpPr/>
          <p:nvPr/>
        </p:nvSpPr>
        <p:spPr>
          <a:xfrm rot="16200000">
            <a:off x="7214527" y="4157999"/>
            <a:ext cx="384012" cy="372893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8CB5E-063A-8177-511D-0523CC9472AB}"/>
              </a:ext>
            </a:extLst>
          </p:cNvPr>
          <p:cNvSpPr txBox="1"/>
          <p:nvPr/>
        </p:nvSpPr>
        <p:spPr>
          <a:xfrm>
            <a:off x="1109272" y="835022"/>
            <a:ext cx="9334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dirty="0"/>
              <a:t>Mer trä, effektivare värdekedjor och nya användningar kan höja ribban!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E6458-73F4-2501-6456-F7FA2477F879}"/>
              </a:ext>
            </a:extLst>
          </p:cNvPr>
          <p:cNvSpPr txBox="1"/>
          <p:nvPr/>
        </p:nvSpPr>
        <p:spPr>
          <a:xfrm>
            <a:off x="1074109" y="311802"/>
            <a:ext cx="521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800" dirty="0"/>
              <a:t>Vad är den framtida potentialen?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3D9366E-878A-9CBA-6587-44A6AD6A3520}"/>
              </a:ext>
            </a:extLst>
          </p:cNvPr>
          <p:cNvSpPr/>
          <p:nvPr/>
        </p:nvSpPr>
        <p:spPr>
          <a:xfrm>
            <a:off x="1109272" y="1431561"/>
            <a:ext cx="4399613" cy="1371600"/>
          </a:xfrm>
          <a:custGeom>
            <a:avLst/>
            <a:gdLst>
              <a:gd name="connsiteX0" fmla="*/ 4399613 w 4399613"/>
              <a:gd name="connsiteY0" fmla="*/ 1371600 h 1371600"/>
              <a:gd name="connsiteX1" fmla="*/ 4234721 w 4399613"/>
              <a:gd name="connsiteY1" fmla="*/ 1199213 h 1371600"/>
              <a:gd name="connsiteX2" fmla="*/ 4122295 w 4399613"/>
              <a:gd name="connsiteY2" fmla="*/ 1304144 h 1371600"/>
              <a:gd name="connsiteX3" fmla="*/ 3987384 w 4399613"/>
              <a:gd name="connsiteY3" fmla="*/ 1139252 h 1371600"/>
              <a:gd name="connsiteX4" fmla="*/ 3829987 w 4399613"/>
              <a:gd name="connsiteY4" fmla="*/ 1011836 h 1371600"/>
              <a:gd name="connsiteX5" fmla="*/ 3695076 w 4399613"/>
              <a:gd name="connsiteY5" fmla="*/ 966865 h 1371600"/>
              <a:gd name="connsiteX6" fmla="*/ 3425253 w 4399613"/>
              <a:gd name="connsiteY6" fmla="*/ 966865 h 1371600"/>
              <a:gd name="connsiteX7" fmla="*/ 3297836 w 4399613"/>
              <a:gd name="connsiteY7" fmla="*/ 996846 h 1371600"/>
              <a:gd name="connsiteX8" fmla="*/ 3192905 w 4399613"/>
              <a:gd name="connsiteY8" fmla="*/ 944380 h 1371600"/>
              <a:gd name="connsiteX9" fmla="*/ 2728210 w 4399613"/>
              <a:gd name="connsiteY9" fmla="*/ 734518 h 1371600"/>
              <a:gd name="connsiteX10" fmla="*/ 2593298 w 4399613"/>
              <a:gd name="connsiteY10" fmla="*/ 764498 h 1371600"/>
              <a:gd name="connsiteX11" fmla="*/ 2465882 w 4399613"/>
              <a:gd name="connsiteY11" fmla="*/ 569626 h 1371600"/>
              <a:gd name="connsiteX12" fmla="*/ 2233535 w 4399613"/>
              <a:gd name="connsiteY12" fmla="*/ 479685 h 1371600"/>
              <a:gd name="connsiteX13" fmla="*/ 1911246 w 4399613"/>
              <a:gd name="connsiteY13" fmla="*/ 472190 h 1371600"/>
              <a:gd name="connsiteX14" fmla="*/ 1693889 w 4399613"/>
              <a:gd name="connsiteY14" fmla="*/ 479685 h 1371600"/>
              <a:gd name="connsiteX15" fmla="*/ 1416571 w 4399613"/>
              <a:gd name="connsiteY15" fmla="*/ 524655 h 1371600"/>
              <a:gd name="connsiteX16" fmla="*/ 1251679 w 4399613"/>
              <a:gd name="connsiteY16" fmla="*/ 539646 h 1371600"/>
              <a:gd name="connsiteX17" fmla="*/ 816964 w 4399613"/>
              <a:gd name="connsiteY17" fmla="*/ 404734 h 1371600"/>
              <a:gd name="connsiteX18" fmla="*/ 569626 w 4399613"/>
              <a:gd name="connsiteY18" fmla="*/ 509665 h 1371600"/>
              <a:gd name="connsiteX19" fmla="*/ 352269 w 4399613"/>
              <a:gd name="connsiteY19" fmla="*/ 487180 h 1371600"/>
              <a:gd name="connsiteX20" fmla="*/ 119921 w 4399613"/>
              <a:gd name="connsiteY20" fmla="*/ 352269 h 1371600"/>
              <a:gd name="connsiteX21" fmla="*/ 14990 w 4399613"/>
              <a:gd name="connsiteY21" fmla="*/ 284813 h 1371600"/>
              <a:gd name="connsiteX22" fmla="*/ 0 w 4399613"/>
              <a:gd name="connsiteY22" fmla="*/ 0 h 1371600"/>
              <a:gd name="connsiteX23" fmla="*/ 689548 w 4399613"/>
              <a:gd name="connsiteY23" fmla="*/ 29980 h 1371600"/>
              <a:gd name="connsiteX24" fmla="*/ 1311639 w 4399613"/>
              <a:gd name="connsiteY24" fmla="*/ 52465 h 1371600"/>
              <a:gd name="connsiteX25" fmla="*/ 2091128 w 4399613"/>
              <a:gd name="connsiteY25" fmla="*/ 127416 h 1371600"/>
              <a:gd name="connsiteX26" fmla="*/ 2945567 w 4399613"/>
              <a:gd name="connsiteY26" fmla="*/ 269823 h 1371600"/>
              <a:gd name="connsiteX27" fmla="*/ 3717561 w 4399613"/>
              <a:gd name="connsiteY27" fmla="*/ 479685 h 1371600"/>
              <a:gd name="connsiteX28" fmla="*/ 4152276 w 4399613"/>
              <a:gd name="connsiteY28" fmla="*/ 682052 h 1371600"/>
              <a:gd name="connsiteX29" fmla="*/ 4392118 w 4399613"/>
              <a:gd name="connsiteY29" fmla="*/ 786983 h 1371600"/>
              <a:gd name="connsiteX30" fmla="*/ 4399613 w 4399613"/>
              <a:gd name="connsiteY30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99613" h="1371600">
                <a:moveTo>
                  <a:pt x="4399613" y="1371600"/>
                </a:moveTo>
                <a:lnTo>
                  <a:pt x="4234721" y="1199213"/>
                </a:lnTo>
                <a:lnTo>
                  <a:pt x="4122295" y="1304144"/>
                </a:lnTo>
                <a:lnTo>
                  <a:pt x="3987384" y="1139252"/>
                </a:lnTo>
                <a:lnTo>
                  <a:pt x="3829987" y="1011836"/>
                </a:lnTo>
                <a:lnTo>
                  <a:pt x="3695076" y="966865"/>
                </a:lnTo>
                <a:lnTo>
                  <a:pt x="3425253" y="966865"/>
                </a:lnTo>
                <a:lnTo>
                  <a:pt x="3297836" y="996846"/>
                </a:lnTo>
                <a:lnTo>
                  <a:pt x="3192905" y="944380"/>
                </a:lnTo>
                <a:lnTo>
                  <a:pt x="2728210" y="734518"/>
                </a:lnTo>
                <a:lnTo>
                  <a:pt x="2593298" y="764498"/>
                </a:lnTo>
                <a:lnTo>
                  <a:pt x="2465882" y="569626"/>
                </a:lnTo>
                <a:lnTo>
                  <a:pt x="2233535" y="479685"/>
                </a:lnTo>
                <a:lnTo>
                  <a:pt x="1911246" y="472190"/>
                </a:lnTo>
                <a:lnTo>
                  <a:pt x="1693889" y="479685"/>
                </a:lnTo>
                <a:lnTo>
                  <a:pt x="1416571" y="524655"/>
                </a:lnTo>
                <a:lnTo>
                  <a:pt x="1251679" y="539646"/>
                </a:lnTo>
                <a:lnTo>
                  <a:pt x="816964" y="404734"/>
                </a:lnTo>
                <a:lnTo>
                  <a:pt x="569626" y="509665"/>
                </a:lnTo>
                <a:lnTo>
                  <a:pt x="352269" y="487180"/>
                </a:lnTo>
                <a:lnTo>
                  <a:pt x="119921" y="352269"/>
                </a:lnTo>
                <a:lnTo>
                  <a:pt x="14990" y="284813"/>
                </a:lnTo>
                <a:lnTo>
                  <a:pt x="0" y="0"/>
                </a:lnTo>
                <a:lnTo>
                  <a:pt x="689548" y="29980"/>
                </a:lnTo>
                <a:lnTo>
                  <a:pt x="1311639" y="52465"/>
                </a:lnTo>
                <a:lnTo>
                  <a:pt x="2091128" y="127416"/>
                </a:lnTo>
                <a:lnTo>
                  <a:pt x="2945567" y="269823"/>
                </a:lnTo>
                <a:lnTo>
                  <a:pt x="3717561" y="479685"/>
                </a:lnTo>
                <a:lnTo>
                  <a:pt x="4152276" y="682052"/>
                </a:lnTo>
                <a:lnTo>
                  <a:pt x="4392118" y="786983"/>
                </a:lnTo>
                <a:cubicBezTo>
                  <a:pt x="4394616" y="981855"/>
                  <a:pt x="4397115" y="1176728"/>
                  <a:pt x="4399613" y="137160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27D6915-A2BC-046E-8E87-4C7A0CFC0F8E}"/>
              </a:ext>
            </a:extLst>
          </p:cNvPr>
          <p:cNvSpPr/>
          <p:nvPr/>
        </p:nvSpPr>
        <p:spPr>
          <a:xfrm>
            <a:off x="5501390" y="2218544"/>
            <a:ext cx="3785017" cy="2465882"/>
          </a:xfrm>
          <a:custGeom>
            <a:avLst/>
            <a:gdLst>
              <a:gd name="connsiteX0" fmla="*/ 14990 w 3785017"/>
              <a:gd name="connsiteY0" fmla="*/ 562131 h 2465882"/>
              <a:gd name="connsiteX1" fmla="*/ 2495862 w 3785017"/>
              <a:gd name="connsiteY1" fmla="*/ 2203554 h 2465882"/>
              <a:gd name="connsiteX2" fmla="*/ 3785017 w 3785017"/>
              <a:gd name="connsiteY2" fmla="*/ 2465882 h 2465882"/>
              <a:gd name="connsiteX3" fmla="*/ 3770026 w 3785017"/>
              <a:gd name="connsiteY3" fmla="*/ 1626433 h 2465882"/>
              <a:gd name="connsiteX4" fmla="*/ 3770026 w 3785017"/>
              <a:gd name="connsiteY4" fmla="*/ 1439056 h 2465882"/>
              <a:gd name="connsiteX5" fmla="*/ 2690735 w 3785017"/>
              <a:gd name="connsiteY5" fmla="*/ 1244184 h 2465882"/>
              <a:gd name="connsiteX6" fmla="*/ 0 w 3785017"/>
              <a:gd name="connsiteY6" fmla="*/ 0 h 2465882"/>
              <a:gd name="connsiteX7" fmla="*/ 14990 w 3785017"/>
              <a:gd name="connsiteY7" fmla="*/ 562131 h 24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5017" h="2465882">
                <a:moveTo>
                  <a:pt x="14990" y="562131"/>
                </a:moveTo>
                <a:lnTo>
                  <a:pt x="2495862" y="2203554"/>
                </a:lnTo>
                <a:lnTo>
                  <a:pt x="3785017" y="2465882"/>
                </a:lnTo>
                <a:lnTo>
                  <a:pt x="3770026" y="1626433"/>
                </a:lnTo>
                <a:lnTo>
                  <a:pt x="3770026" y="1439056"/>
                </a:lnTo>
                <a:lnTo>
                  <a:pt x="2690735" y="1244184"/>
                </a:lnTo>
                <a:lnTo>
                  <a:pt x="0" y="0"/>
                </a:lnTo>
                <a:cubicBezTo>
                  <a:pt x="2498" y="187377"/>
                  <a:pt x="4997" y="374754"/>
                  <a:pt x="14990" y="562131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B86EC01E-E541-374C-1F70-4024FD90E4A2}"/>
              </a:ext>
            </a:extLst>
          </p:cNvPr>
          <p:cNvSpPr/>
          <p:nvPr/>
        </p:nvSpPr>
        <p:spPr>
          <a:xfrm>
            <a:off x="8384789" y="1748356"/>
            <a:ext cx="1834985" cy="1219696"/>
          </a:xfrm>
          <a:prstGeom prst="wedgeEllipseCallout">
            <a:avLst>
              <a:gd name="adj1" fmla="val -65226"/>
              <a:gd name="adj2" fmla="val 9762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/>
              <a:t>We need to focus here!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856A71-5762-15BE-C90C-AB0019B3CED8}"/>
              </a:ext>
            </a:extLst>
          </p:cNvPr>
          <p:cNvCxnSpPr/>
          <p:nvPr/>
        </p:nvCxnSpPr>
        <p:spPr>
          <a:xfrm flipH="1">
            <a:off x="1659118" y="1432089"/>
            <a:ext cx="43992" cy="521617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D8A5AB-935F-8CA1-886A-B2EFF98C1032}"/>
              </a:ext>
            </a:extLst>
          </p:cNvPr>
          <p:cNvCxnSpPr/>
          <p:nvPr/>
        </p:nvCxnSpPr>
        <p:spPr>
          <a:xfrm flipH="1">
            <a:off x="2369271" y="1482365"/>
            <a:ext cx="43992" cy="482338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6F7C52-C1D6-58B3-9A79-41E991FB317B}"/>
              </a:ext>
            </a:extLst>
          </p:cNvPr>
          <p:cNvCxnSpPr/>
          <p:nvPr/>
        </p:nvCxnSpPr>
        <p:spPr>
          <a:xfrm flipH="1">
            <a:off x="4670983" y="1930138"/>
            <a:ext cx="177538" cy="443061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E700465-6E2B-4E8E-07B2-13C5C2B7459D}"/>
              </a:ext>
            </a:extLst>
          </p:cNvPr>
          <p:cNvCxnSpPr/>
          <p:nvPr/>
        </p:nvCxnSpPr>
        <p:spPr>
          <a:xfrm flipH="1">
            <a:off x="5197312" y="2165809"/>
            <a:ext cx="177539" cy="576606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2499835-84B4-7F50-EF25-D5064BB23549}"/>
              </a:ext>
            </a:extLst>
          </p:cNvPr>
          <p:cNvCxnSpPr/>
          <p:nvPr/>
        </p:nvCxnSpPr>
        <p:spPr>
          <a:xfrm flipH="1">
            <a:off x="5778632" y="2472180"/>
            <a:ext cx="216816" cy="482338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E984FD-269A-1DA6-7DC6-39FFB35A6DBC}"/>
              </a:ext>
            </a:extLst>
          </p:cNvPr>
          <p:cNvCxnSpPr>
            <a:cxnSpLocks/>
          </p:cNvCxnSpPr>
          <p:nvPr/>
        </p:nvCxnSpPr>
        <p:spPr>
          <a:xfrm flipH="1">
            <a:off x="3916837" y="1702324"/>
            <a:ext cx="138261" cy="505905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8379C83-CC2E-48A1-E1B6-922093DC29EC}"/>
              </a:ext>
            </a:extLst>
          </p:cNvPr>
          <p:cNvCxnSpPr>
            <a:cxnSpLocks/>
          </p:cNvCxnSpPr>
          <p:nvPr/>
        </p:nvCxnSpPr>
        <p:spPr>
          <a:xfrm flipH="1">
            <a:off x="3217683" y="1560922"/>
            <a:ext cx="51848" cy="356648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CC2E41-DD1C-11BE-5601-A8826E303D8B}"/>
              </a:ext>
            </a:extLst>
          </p:cNvPr>
          <p:cNvSpPr txBox="1"/>
          <p:nvPr/>
        </p:nvSpPr>
        <p:spPr>
          <a:xfrm rot="675688">
            <a:off x="608504" y="1708537"/>
            <a:ext cx="6097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600" b="1" dirty="0">
                <a:solidFill>
                  <a:schemeClr val="bg1"/>
                </a:solidFill>
              </a:rPr>
              <a:t>Trä håller undan utsläpp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D29DD2-3004-C503-3F96-9617DC3B79BF}"/>
              </a:ext>
            </a:extLst>
          </p:cNvPr>
          <p:cNvCxnSpPr>
            <a:cxnSpLocks/>
          </p:cNvCxnSpPr>
          <p:nvPr/>
        </p:nvCxnSpPr>
        <p:spPr>
          <a:xfrm flipH="1">
            <a:off x="6289251" y="2723561"/>
            <a:ext cx="295372" cy="568750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08AA6D-FAA0-D2C9-8619-4BE5AAF62758}"/>
              </a:ext>
            </a:extLst>
          </p:cNvPr>
          <p:cNvCxnSpPr>
            <a:cxnSpLocks/>
          </p:cNvCxnSpPr>
          <p:nvPr/>
        </p:nvCxnSpPr>
        <p:spPr>
          <a:xfrm flipH="1">
            <a:off x="6666323" y="2919953"/>
            <a:ext cx="326795" cy="615884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53404FA-7A97-2F1B-D739-9620D96A06EC}"/>
              </a:ext>
            </a:extLst>
          </p:cNvPr>
          <p:cNvCxnSpPr>
            <a:cxnSpLocks/>
          </p:cNvCxnSpPr>
          <p:nvPr/>
        </p:nvCxnSpPr>
        <p:spPr>
          <a:xfrm flipH="1">
            <a:off x="7263354" y="3234180"/>
            <a:ext cx="397496" cy="718008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8CEF75-1967-F628-5BB4-57B77DBB4B81}"/>
              </a:ext>
            </a:extLst>
          </p:cNvPr>
          <p:cNvCxnSpPr>
            <a:cxnSpLocks/>
          </p:cNvCxnSpPr>
          <p:nvPr/>
        </p:nvCxnSpPr>
        <p:spPr>
          <a:xfrm flipH="1">
            <a:off x="8088199" y="3485562"/>
            <a:ext cx="256095" cy="961533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900A434-C657-B7BF-226D-891995F58613}"/>
              </a:ext>
            </a:extLst>
          </p:cNvPr>
          <p:cNvCxnSpPr>
            <a:cxnSpLocks/>
          </p:cNvCxnSpPr>
          <p:nvPr/>
        </p:nvCxnSpPr>
        <p:spPr>
          <a:xfrm flipH="1">
            <a:off x="8795209" y="3634819"/>
            <a:ext cx="169682" cy="953678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6C9062-3E9E-B45E-DFD3-675F8190469F}"/>
              </a:ext>
            </a:extLst>
          </p:cNvPr>
          <p:cNvSpPr txBox="1"/>
          <p:nvPr/>
        </p:nvSpPr>
        <p:spPr>
          <a:xfrm rot="1632118">
            <a:off x="4183751" y="3177841"/>
            <a:ext cx="6097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600" b="1" dirty="0">
                <a:solidFill>
                  <a:schemeClr val="bg1"/>
                </a:solidFill>
              </a:rPr>
              <a:t>Trä är en allt större del av lösningen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B3C4AD-E4F7-8F1D-C7EF-147639499C4C}"/>
              </a:ext>
            </a:extLst>
          </p:cNvPr>
          <p:cNvSpPr txBox="1"/>
          <p:nvPr/>
        </p:nvSpPr>
        <p:spPr>
          <a:xfrm>
            <a:off x="2343623" y="6214473"/>
            <a:ext cx="204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Historiska utsläpp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D5D9B1-56F3-D2B2-7AC7-859BAD9D5746}"/>
              </a:ext>
            </a:extLst>
          </p:cNvPr>
          <p:cNvSpPr txBox="1"/>
          <p:nvPr/>
        </p:nvSpPr>
        <p:spPr>
          <a:xfrm>
            <a:off x="6613253" y="6199987"/>
            <a:ext cx="1604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/>
              <a:t>Mål</a:t>
            </a:r>
          </a:p>
          <a:p>
            <a:pPr algn="ctr"/>
            <a:r>
              <a:rPr lang="en-SE" sz="1200" dirty="0"/>
              <a:t>(från 2040 dokument)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216938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rest of trees with a few trees in the background&#10;&#10;Description automatically generated">
            <a:extLst>
              <a:ext uri="{FF2B5EF4-FFF2-40B4-BE49-F238E27FC236}">
                <a16:creationId xmlns:a16="http://schemas.microsoft.com/office/drawing/2014/main" id="{2BDD9866-F63E-2A97-B722-19CF5631D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279837" cy="3279572"/>
          </a:xfrm>
          <a:prstGeom prst="rect">
            <a:avLst/>
          </a:prstGeom>
        </p:spPr>
      </p:pic>
      <p:pic>
        <p:nvPicPr>
          <p:cNvPr id="9" name="Picture 8" descr="A large white tanks in a factory&#10;&#10;Description automatically generated">
            <a:extLst>
              <a:ext uri="{FF2B5EF4-FFF2-40B4-BE49-F238E27FC236}">
                <a16:creationId xmlns:a16="http://schemas.microsoft.com/office/drawing/2014/main" id="{5AAC0386-F219-E65F-F123-76EC2D8492F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760536" y="-149428"/>
            <a:ext cx="6599559" cy="3578428"/>
          </a:xfrm>
          <a:prstGeom prst="rect">
            <a:avLst/>
          </a:prstGeom>
        </p:spPr>
      </p:pic>
      <p:pic>
        <p:nvPicPr>
          <p:cNvPr id="7" name="Picture 6" descr="A large oil rig in the water&#10;&#10;Description automatically generated">
            <a:extLst>
              <a:ext uri="{FF2B5EF4-FFF2-40B4-BE49-F238E27FC236}">
                <a16:creationId xmlns:a16="http://schemas.microsoft.com/office/drawing/2014/main" id="{C96C4565-4692-6D25-3C13-104B74C7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0258" y="-147385"/>
            <a:ext cx="5768115" cy="3605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1FB2F-583D-C916-DBF9-B512BA087C0F}"/>
              </a:ext>
            </a:extLst>
          </p:cNvPr>
          <p:cNvSpPr txBox="1"/>
          <p:nvPr/>
        </p:nvSpPr>
        <p:spPr>
          <a:xfrm>
            <a:off x="1131564" y="547155"/>
            <a:ext cx="9928872" cy="1107996"/>
          </a:xfrm>
          <a:prstGeom prst="rect">
            <a:avLst/>
          </a:prstGeom>
          <a:solidFill>
            <a:schemeClr val="bg1">
              <a:lumMod val="50000"/>
              <a:alpha val="7117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sz="6600" b="1" dirty="0">
                <a:solidFill>
                  <a:schemeClr val="bg1"/>
                </a:solidFill>
              </a:rPr>
              <a:t> “It’s the fossils, Stupid.”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4CED2-BDCE-01A4-ABF0-EC9A1F3CA8CB}"/>
              </a:ext>
            </a:extLst>
          </p:cNvPr>
          <p:cNvSpPr txBox="1"/>
          <p:nvPr/>
        </p:nvSpPr>
        <p:spPr>
          <a:xfrm>
            <a:off x="753759" y="4606156"/>
            <a:ext cx="11219502" cy="769441"/>
          </a:xfrm>
          <a:prstGeom prst="rect">
            <a:avLst/>
          </a:prstGeom>
          <a:solidFill>
            <a:schemeClr val="accent6">
              <a:lumMod val="50000"/>
              <a:alpha val="2993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sz="4400" b="1" dirty="0">
                <a:solidFill>
                  <a:schemeClr val="bg1"/>
                </a:solidFill>
              </a:rPr>
              <a:t>Forests can help reduce our fossil addiction!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6D5B73-2226-FD34-1FBC-D669C96E6091}"/>
              </a:ext>
            </a:extLst>
          </p:cNvPr>
          <p:cNvSpPr/>
          <p:nvPr/>
        </p:nvSpPr>
        <p:spPr>
          <a:xfrm>
            <a:off x="80258" y="76019"/>
            <a:ext cx="12111741" cy="3446387"/>
          </a:xfrm>
          <a:prstGeom prst="rect">
            <a:avLst/>
          </a:prstGeom>
          <a:noFill/>
          <a:ln w="190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0F05E1-E259-63EF-E835-8C703B34963E}"/>
              </a:ext>
            </a:extLst>
          </p:cNvPr>
          <p:cNvSpPr/>
          <p:nvPr/>
        </p:nvSpPr>
        <p:spPr>
          <a:xfrm>
            <a:off x="80257" y="3681092"/>
            <a:ext cx="12111741" cy="3071586"/>
          </a:xfrm>
          <a:prstGeom prst="rect">
            <a:avLst/>
          </a:prstGeom>
          <a:noFill/>
          <a:ln w="190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42281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7F4D2BC-9ABD-1581-A3D9-4EED5D0F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36BC1-2A74-4448-3B2F-EEE3C5D6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496976"/>
            <a:ext cx="11315700" cy="1325563"/>
          </a:xfrm>
        </p:spPr>
        <p:txBody>
          <a:bodyPr>
            <a:noAutofit/>
          </a:bodyPr>
          <a:lstStyle/>
          <a:p>
            <a:pPr algn="ctr"/>
            <a:r>
              <a:rPr lang="en-SE" sz="5400" b="1" dirty="0">
                <a:solidFill>
                  <a:schemeClr val="bg1"/>
                </a:solidFill>
              </a:rPr>
              <a:t> </a:t>
            </a:r>
            <a:br>
              <a:rPr lang="en-SE" sz="5400" b="1" dirty="0">
                <a:solidFill>
                  <a:schemeClr val="bg1"/>
                </a:solidFill>
              </a:rPr>
            </a:br>
            <a:r>
              <a:rPr lang="en-SE" sz="5400" b="1" dirty="0">
                <a:solidFill>
                  <a:schemeClr val="bg1"/>
                </a:solidFill>
              </a:rPr>
              <a:t>We have to come out of the forest!</a:t>
            </a:r>
            <a:br>
              <a:rPr lang="en-SE" sz="5400" b="1" dirty="0">
                <a:solidFill>
                  <a:schemeClr val="bg1"/>
                </a:solidFill>
              </a:rPr>
            </a:br>
            <a:br>
              <a:rPr lang="en-SE" sz="5400" b="1" dirty="0">
                <a:solidFill>
                  <a:schemeClr val="bg1"/>
                </a:solidFill>
              </a:rPr>
            </a:br>
            <a:endParaRPr lang="en-S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99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A48B-F670-ABA0-5BCF-3DDA5FA9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25" y="365125"/>
            <a:ext cx="11645271" cy="1742157"/>
          </a:xfrm>
        </p:spPr>
        <p:txBody>
          <a:bodyPr>
            <a:normAutofit/>
          </a:bodyPr>
          <a:lstStyle/>
          <a:p>
            <a:r>
              <a:rPr lang="en-SE" dirty="0"/>
              <a:t>Exempel på att fastna i skogen: Sveriges Miljömåls-beredning föreslog hur LULUCF betinget ska nås</a:t>
            </a:r>
          </a:p>
        </p:txBody>
      </p:sp>
      <p:pic>
        <p:nvPicPr>
          <p:cNvPr id="5" name="Picture 4" descr="A stack of logs on the ground&#10;&#10;AI-generated content may be incorrect.">
            <a:extLst>
              <a:ext uri="{FF2B5EF4-FFF2-40B4-BE49-F238E27FC236}">
                <a16:creationId xmlns:a16="http://schemas.microsoft.com/office/drawing/2014/main" id="{1C52906E-B55B-E4F5-2AD3-F2B1A46C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522" y="4490368"/>
            <a:ext cx="2921000" cy="148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FE6FE-5DA2-73CD-92F9-11AC12A00019}"/>
              </a:ext>
            </a:extLst>
          </p:cNvPr>
          <p:cNvSpPr txBox="1"/>
          <p:nvPr/>
        </p:nvSpPr>
        <p:spPr>
          <a:xfrm>
            <a:off x="7534823" y="3090699"/>
            <a:ext cx="239039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87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66049-3E40-255B-0A2E-2C1975E113E6}"/>
              </a:ext>
            </a:extLst>
          </p:cNvPr>
          <p:cNvSpPr txBox="1"/>
          <p:nvPr/>
        </p:nvSpPr>
        <p:spPr>
          <a:xfrm>
            <a:off x="640051" y="1873274"/>
            <a:ext cx="109118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2800" dirty="0"/>
              <a:t>De föreslog kostsamma åtgärder för att minska avverkningen radikalt. </a:t>
            </a:r>
          </a:p>
          <a:p>
            <a:pPr algn="ctr"/>
            <a:r>
              <a:rPr lang="en-SE" sz="2800" dirty="0"/>
              <a:t>En extrem åtgärd. </a:t>
            </a:r>
          </a:p>
          <a:p>
            <a:pPr algn="ctr"/>
            <a:r>
              <a:rPr lang="en-SE" sz="2800" dirty="0"/>
              <a:t>Som </a:t>
            </a:r>
            <a:r>
              <a:rPr lang="en-SE" sz="2800" u="sng" dirty="0"/>
              <a:t>dessutom</a:t>
            </a:r>
            <a:r>
              <a:rPr lang="en-SE" sz="2800" dirty="0"/>
              <a:t> är kontraproduktiv för klimatet.</a:t>
            </a:r>
          </a:p>
          <a:p>
            <a:pPr algn="ctr"/>
            <a:endParaRPr lang="en-S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06439-AEF1-2F68-1723-3E26029D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263" y="3557109"/>
            <a:ext cx="2120258" cy="3107468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24C07937-260B-4614-BABF-B32F4C857635}"/>
              </a:ext>
            </a:extLst>
          </p:cNvPr>
          <p:cNvSpPr/>
          <p:nvPr/>
        </p:nvSpPr>
        <p:spPr>
          <a:xfrm>
            <a:off x="4800600" y="4604657"/>
            <a:ext cx="1681843" cy="10123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47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buildings and trees&#10;&#10;AI-generated content may be incorrect.">
            <a:extLst>
              <a:ext uri="{FF2B5EF4-FFF2-40B4-BE49-F238E27FC236}">
                <a16:creationId xmlns:a16="http://schemas.microsoft.com/office/drawing/2014/main" id="{B5DF6312-2901-2765-0CBD-88EE242F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849"/>
            <a:ext cx="12271117" cy="6645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D4D3AD-8EDB-61E5-769A-19DCDD81BAE7}"/>
              </a:ext>
            </a:extLst>
          </p:cNvPr>
          <p:cNvSpPr txBox="1"/>
          <p:nvPr/>
        </p:nvSpPr>
        <p:spPr>
          <a:xfrm>
            <a:off x="1926520" y="193016"/>
            <a:ext cx="7899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dirty="0"/>
              <a:t>We have to see </a:t>
            </a:r>
            <a:r>
              <a:rPr lang="en-SE" sz="2400" b="1" u="sng" dirty="0"/>
              <a:t>all</a:t>
            </a:r>
            <a:r>
              <a:rPr lang="en-SE" sz="2400" dirty="0"/>
              <a:t> benefits and value creation from forests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5A787-0FEB-CF87-7D90-E58540DF8892}"/>
              </a:ext>
            </a:extLst>
          </p:cNvPr>
          <p:cNvSpPr txBox="1"/>
          <p:nvPr/>
        </p:nvSpPr>
        <p:spPr>
          <a:xfrm>
            <a:off x="185195" y="885514"/>
            <a:ext cx="111116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sz="2800" b="1" i="1" dirty="0"/>
              <a:t>Europe Grows with its Forests!</a:t>
            </a:r>
          </a:p>
        </p:txBody>
      </p:sp>
    </p:spTree>
    <p:extLst>
      <p:ext uri="{BB962C8B-B14F-4D97-AF65-F5344CB8AC3E}">
        <p14:creationId xmlns:p14="http://schemas.microsoft.com/office/powerpoint/2010/main" val="2764939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CB02-4D5F-9336-FD3A-FEFE5DB4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34" y="145135"/>
            <a:ext cx="10515600" cy="1325563"/>
          </a:xfrm>
        </p:spPr>
        <p:txBody>
          <a:bodyPr/>
          <a:lstStyle/>
          <a:p>
            <a:r>
              <a:rPr lang="en-SE" dirty="0"/>
              <a:t>3 saker kan hända på kort sikt om avverkningen minskas i Sverige</a:t>
            </a:r>
          </a:p>
        </p:txBody>
      </p:sp>
      <p:pic>
        <p:nvPicPr>
          <p:cNvPr id="4" name="Picture 3" descr="A stack of logs on the ground&#10;&#10;AI-generated content may be incorrect.">
            <a:extLst>
              <a:ext uri="{FF2B5EF4-FFF2-40B4-BE49-F238E27FC236}">
                <a16:creationId xmlns:a16="http://schemas.microsoft.com/office/drawing/2014/main" id="{DABF7649-A473-4FCD-5451-4B55C8AA9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3" y="3142497"/>
            <a:ext cx="1852448" cy="942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0C736-F065-81DC-1171-059C396C0848}"/>
              </a:ext>
            </a:extLst>
          </p:cNvPr>
          <p:cNvSpPr txBox="1"/>
          <p:nvPr/>
        </p:nvSpPr>
        <p:spPr>
          <a:xfrm>
            <a:off x="364698" y="2290224"/>
            <a:ext cx="146065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6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9054B05-4694-759D-3A7D-6E10F24662CF}"/>
              </a:ext>
            </a:extLst>
          </p:cNvPr>
          <p:cNvSpPr/>
          <p:nvPr/>
        </p:nvSpPr>
        <p:spPr>
          <a:xfrm>
            <a:off x="2170711" y="2583467"/>
            <a:ext cx="3567939" cy="543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AE8EA-5374-8FBE-B201-F16595988D0B}"/>
              </a:ext>
            </a:extLst>
          </p:cNvPr>
          <p:cNvSpPr txBox="1"/>
          <p:nvPr/>
        </p:nvSpPr>
        <p:spPr>
          <a:xfrm>
            <a:off x="5654565" y="2367961"/>
            <a:ext cx="262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SE" dirty="0"/>
              <a:t>Avverkning och industriproduktion minskar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6050DA0-2B47-B04B-B4AD-74300BC33D8D}"/>
              </a:ext>
            </a:extLst>
          </p:cNvPr>
          <p:cNvSpPr/>
          <p:nvPr/>
        </p:nvSpPr>
        <p:spPr>
          <a:xfrm>
            <a:off x="2216005" y="4089983"/>
            <a:ext cx="743540" cy="543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03CFD-F56F-1EDA-97CA-4F595FBCD185}"/>
              </a:ext>
            </a:extLst>
          </p:cNvPr>
          <p:cNvSpPr txBox="1"/>
          <p:nvPr/>
        </p:nvSpPr>
        <p:spPr>
          <a:xfrm>
            <a:off x="2971448" y="3900166"/>
            <a:ext cx="2148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b="1" dirty="0"/>
              <a:t>Läckage </a:t>
            </a:r>
            <a:r>
              <a:rPr lang="en-SE" dirty="0"/>
              <a:t>(Avverkning sker istället i annat land)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6F7C84C-EA04-1454-DCC6-C30153274BA1}"/>
              </a:ext>
            </a:extLst>
          </p:cNvPr>
          <p:cNvSpPr/>
          <p:nvPr/>
        </p:nvSpPr>
        <p:spPr>
          <a:xfrm>
            <a:off x="5339740" y="4677553"/>
            <a:ext cx="524722" cy="543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23047-9C56-D7F0-29BD-A06C1E161875}"/>
              </a:ext>
            </a:extLst>
          </p:cNvPr>
          <p:cNvSpPr txBox="1"/>
          <p:nvPr/>
        </p:nvSpPr>
        <p:spPr>
          <a:xfrm>
            <a:off x="5864461" y="3613663"/>
            <a:ext cx="249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2. Virket importeras istället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C594B-9A84-BC99-DF24-3452BD269AFD}"/>
              </a:ext>
            </a:extLst>
          </p:cNvPr>
          <p:cNvSpPr txBox="1"/>
          <p:nvPr/>
        </p:nvSpPr>
        <p:spPr>
          <a:xfrm>
            <a:off x="5864461" y="4610682"/>
            <a:ext cx="262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3. Vidareförädling sker utomlands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B31285D-244E-0895-892F-A0A705271148}"/>
              </a:ext>
            </a:extLst>
          </p:cNvPr>
          <p:cNvSpPr/>
          <p:nvPr/>
        </p:nvSpPr>
        <p:spPr>
          <a:xfrm>
            <a:off x="5302277" y="3738374"/>
            <a:ext cx="524722" cy="543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692EB7EB-7738-5CEE-2789-CD3A4EB83E5B}"/>
              </a:ext>
            </a:extLst>
          </p:cNvPr>
          <p:cNvSpPr/>
          <p:nvPr/>
        </p:nvSpPr>
        <p:spPr>
          <a:xfrm>
            <a:off x="5029285" y="3429000"/>
            <a:ext cx="235530" cy="183282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49AF83-3B47-A889-E426-0FB432115C87}"/>
              </a:ext>
            </a:extLst>
          </p:cNvPr>
          <p:cNvSpPr txBox="1"/>
          <p:nvPr/>
        </p:nvSpPr>
        <p:spPr>
          <a:xfrm>
            <a:off x="8362949" y="824367"/>
            <a:ext cx="1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Effekt på jobb &amp; värde-skapande i Sverige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A8797C-B9FB-8D63-6363-048767FC3C8E}"/>
              </a:ext>
            </a:extLst>
          </p:cNvPr>
          <p:cNvSpPr txBox="1"/>
          <p:nvPr/>
        </p:nvSpPr>
        <p:spPr>
          <a:xfrm>
            <a:off x="10217348" y="824367"/>
            <a:ext cx="147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Total effekt på klimatet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A11398-FCB0-E34F-F92C-55A3AD5059A2}"/>
              </a:ext>
            </a:extLst>
          </p:cNvPr>
          <p:cNvGraphicFramePr>
            <a:graphicFrameLocks noGrp="1"/>
          </p:cNvGraphicFramePr>
          <p:nvPr/>
        </p:nvGraphicFramePr>
        <p:xfrm>
          <a:off x="8486971" y="2071648"/>
          <a:ext cx="3401916" cy="3384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4564">
                  <a:extLst>
                    <a:ext uri="{9D8B030D-6E8A-4147-A177-3AD203B41FA5}">
                      <a16:colId xmlns:a16="http://schemas.microsoft.com/office/drawing/2014/main" val="3283779616"/>
                    </a:ext>
                  </a:extLst>
                </a:gridCol>
                <a:gridCol w="2027352">
                  <a:extLst>
                    <a:ext uri="{9D8B030D-6E8A-4147-A177-3AD203B41FA5}">
                      <a16:colId xmlns:a16="http://schemas.microsoft.com/office/drawing/2014/main" val="1214170365"/>
                    </a:ext>
                  </a:extLst>
                </a:gridCol>
              </a:tblGrid>
              <a:tr h="976679">
                <a:tc>
                  <a:txBody>
                    <a:bodyPr/>
                    <a:lstStyle/>
                    <a:p>
                      <a:pPr algn="ctr"/>
                      <a:r>
                        <a:rPr lang="en-SE" sz="2800" b="1" dirty="0">
                          <a:solidFill>
                            <a:srgbClr val="FF0000"/>
                          </a:solidFill>
                        </a:rPr>
                        <a:t>- -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2800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SE" sz="1600" b="1" dirty="0">
                          <a:solidFill>
                            <a:srgbClr val="FF0000"/>
                          </a:solidFill>
                        </a:rPr>
                        <a:t>(mindre inlagring i produkter, mer fossila utsläpp)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59435"/>
                  </a:ext>
                </a:extLst>
              </a:tr>
              <a:tr h="976679">
                <a:tc>
                  <a:txBody>
                    <a:bodyPr/>
                    <a:lstStyle/>
                    <a:p>
                      <a:pPr algn="ctr"/>
                      <a:r>
                        <a:rPr lang="en-SE" sz="2800" b="1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2800" b="1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en-SE" sz="1400" b="1" dirty="0">
                          <a:solidFill>
                            <a:srgbClr val="FF0000"/>
                          </a:solidFill>
                        </a:rPr>
                        <a:t>(sämre skogsbruk)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020854"/>
                  </a:ext>
                </a:extLst>
              </a:tr>
              <a:tr h="976679">
                <a:tc>
                  <a:txBody>
                    <a:bodyPr/>
                    <a:lstStyle/>
                    <a:p>
                      <a:pPr algn="ctr"/>
                      <a:r>
                        <a:rPr lang="en-SE" sz="2800" b="1" dirty="0">
                          <a:solidFill>
                            <a:srgbClr val="FF0000"/>
                          </a:solidFill>
                        </a:rPr>
                        <a:t>- -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2800" b="1" dirty="0">
                          <a:solidFill>
                            <a:srgbClr val="FF0000"/>
                          </a:solidFill>
                        </a:rPr>
                        <a:t>--</a:t>
                      </a:r>
                    </a:p>
                    <a:p>
                      <a:pPr algn="ctr"/>
                      <a:r>
                        <a:rPr lang="en-SE" sz="1400" b="1" dirty="0">
                          <a:solidFill>
                            <a:srgbClr val="FF0000"/>
                          </a:solidFill>
                        </a:rPr>
                        <a:t>(sämre skogsbruk + mer utsläpp i industrin)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74764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BB0235-484A-3B0F-CAB4-A10CC571FF5A}"/>
              </a:ext>
            </a:extLst>
          </p:cNvPr>
          <p:cNvSpPr txBox="1"/>
          <p:nvPr/>
        </p:nvSpPr>
        <p:spPr>
          <a:xfrm>
            <a:off x="9340265" y="5848967"/>
            <a:ext cx="165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b="1" dirty="0"/>
              <a:t>Inga + alltså.</a:t>
            </a:r>
          </a:p>
        </p:txBody>
      </p:sp>
    </p:spTree>
    <p:extLst>
      <p:ext uri="{BB962C8B-B14F-4D97-AF65-F5344CB8AC3E}">
        <p14:creationId xmlns:p14="http://schemas.microsoft.com/office/powerpoint/2010/main" val="4124202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76B5A-15A9-4101-9445-86A8AF62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37"/>
            <a:ext cx="10515600" cy="1325563"/>
          </a:xfrm>
        </p:spPr>
        <p:txBody>
          <a:bodyPr/>
          <a:lstStyle/>
          <a:p>
            <a:r>
              <a:rPr lang="en-SE" dirty="0"/>
              <a:t>The forest is multi-tasking for the climate!</a:t>
            </a:r>
          </a:p>
        </p:txBody>
      </p:sp>
      <p:pic>
        <p:nvPicPr>
          <p:cNvPr id="9" name="Picture 8" descr="A graph of growth of trees&#10;&#10;AI-generated content may be incorrect.">
            <a:extLst>
              <a:ext uri="{FF2B5EF4-FFF2-40B4-BE49-F238E27FC236}">
                <a16:creationId xmlns:a16="http://schemas.microsoft.com/office/drawing/2014/main" id="{74D6F5FA-ADB0-6796-9186-AEDCCA5E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07" y="1447800"/>
            <a:ext cx="4092022" cy="4965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EDDD087-7F58-6AE3-2434-87A2E04F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439863"/>
            <a:ext cx="3824932" cy="4965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D0FED1-5637-5676-E451-E571AB986AFC}"/>
              </a:ext>
            </a:extLst>
          </p:cNvPr>
          <p:cNvSpPr txBox="1"/>
          <p:nvPr/>
        </p:nvSpPr>
        <p:spPr>
          <a:xfrm>
            <a:off x="1253697" y="6427232"/>
            <a:ext cx="347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(UNFCCC Goal 2: Enhance sinks)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D43C9-7353-7956-670B-0EAD9D022A15}"/>
              </a:ext>
            </a:extLst>
          </p:cNvPr>
          <p:cNvSpPr txBox="1"/>
          <p:nvPr/>
        </p:nvSpPr>
        <p:spPr>
          <a:xfrm>
            <a:off x="6096000" y="6427232"/>
            <a:ext cx="386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(UNFCCC Goal 1: Reduce emissions)</a:t>
            </a:r>
          </a:p>
        </p:txBody>
      </p:sp>
    </p:spTree>
    <p:extLst>
      <p:ext uri="{BB962C8B-B14F-4D97-AF65-F5344CB8AC3E}">
        <p14:creationId xmlns:p14="http://schemas.microsoft.com/office/powerpoint/2010/main" val="3197909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0D043-9E4B-5C3D-DFAC-D3A5C9DD7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stump in the woods&#10;&#10;AI-generated content may be incorrect.">
            <a:extLst>
              <a:ext uri="{FF2B5EF4-FFF2-40B4-BE49-F238E27FC236}">
                <a16:creationId xmlns:a16="http://schemas.microsoft.com/office/drawing/2014/main" id="{CF431D9B-0B19-5870-15D7-DB2528FB3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E190E5-A8DC-0A08-EE1C-E150B8F13B1D}"/>
              </a:ext>
            </a:extLst>
          </p:cNvPr>
          <p:cNvSpPr txBox="1">
            <a:spLocks/>
          </p:cNvSpPr>
          <p:nvPr/>
        </p:nvSpPr>
        <p:spPr>
          <a:xfrm>
            <a:off x="488731" y="4317999"/>
            <a:ext cx="11214538" cy="237490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en-SE" sz="4000" b="1" dirty="0">
                <a:solidFill>
                  <a:schemeClr val="bg1"/>
                </a:solidFill>
              </a:rPr>
              <a:t>Träbaserade produkter för alla samhällsområden</a:t>
            </a:r>
          </a:p>
          <a:p>
            <a:pPr marL="1800000" lvl="1" indent="-742950">
              <a:spcAft>
                <a:spcPts val="1200"/>
              </a:spcAft>
              <a:buFont typeface="Wingdings" pitchFamily="2" charset="2"/>
              <a:buChar char="Ø"/>
            </a:pPr>
            <a:r>
              <a:rPr lang="en-SE" sz="3000" b="1" dirty="0">
                <a:solidFill>
                  <a:schemeClr val="bg1"/>
                </a:solidFill>
              </a:rPr>
              <a:t>UNFCCC Goal 1: Reduce emissions</a:t>
            </a:r>
          </a:p>
          <a:p>
            <a:pPr marL="1200150" lvl="1" indent="-742950">
              <a:buFont typeface="+mj-lt"/>
              <a:buAutoNum type="arabicPeriod"/>
            </a:pPr>
            <a:endParaRPr lang="en-SE" sz="100" b="1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SE" sz="4000" b="1" dirty="0">
                <a:solidFill>
                  <a:schemeClr val="bg1"/>
                </a:solidFill>
              </a:rPr>
              <a:t>Investering i stabila &amp; ökande skogsresurser</a:t>
            </a:r>
          </a:p>
          <a:p>
            <a:pPr marL="1800000" lvl="1" indent="-742950">
              <a:buFont typeface="Wingdings" pitchFamily="2" charset="2"/>
              <a:buChar char="Ø"/>
            </a:pPr>
            <a:r>
              <a:rPr lang="en-GB" sz="3000" b="1" dirty="0">
                <a:solidFill>
                  <a:schemeClr val="bg1"/>
                </a:solidFill>
              </a:rPr>
              <a:t>U</a:t>
            </a:r>
            <a:r>
              <a:rPr lang="en-SE" sz="3000" b="1" dirty="0">
                <a:solidFill>
                  <a:schemeClr val="bg1"/>
                </a:solidFill>
              </a:rPr>
              <a:t>NFCCC Goal 2: Enhance carbon sinks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25F433-EA98-5241-9F5C-BC966D9F5BCD}"/>
              </a:ext>
            </a:extLst>
          </p:cNvPr>
          <p:cNvSpPr txBox="1">
            <a:spLocks/>
          </p:cNvSpPr>
          <p:nvPr/>
        </p:nvSpPr>
        <p:spPr>
          <a:xfrm>
            <a:off x="488731" y="1276367"/>
            <a:ext cx="11214538" cy="1325563"/>
          </a:xfrm>
          <a:prstGeom prst="rect">
            <a:avLst/>
          </a:prstGeom>
          <a:solidFill>
            <a:schemeClr val="tx1">
              <a:alpha val="2491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E" sz="4000" b="1">
                <a:solidFill>
                  <a:schemeClr val="bg1"/>
                </a:solidFill>
              </a:rPr>
              <a:t>Bästa tecknet på att skogen arbetar för klimatet! </a:t>
            </a:r>
            <a:endParaRPr lang="en-S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13B1C-8E20-8D7A-B3ED-64ECBBAF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8EC1342A-2A29-4F54-777D-151476E88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8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26D28-9E8A-31F5-3468-3B5069B3D4C0}"/>
              </a:ext>
            </a:extLst>
          </p:cNvPr>
          <p:cNvSpPr txBox="1"/>
          <p:nvPr/>
        </p:nvSpPr>
        <p:spPr>
          <a:xfrm>
            <a:off x="1530807" y="2685036"/>
            <a:ext cx="91303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800" b="1" dirty="0">
                <a:solidFill>
                  <a:schemeClr val="bg1"/>
                </a:solidFill>
              </a:rPr>
              <a:t>ISO 13391</a:t>
            </a:r>
          </a:p>
          <a:p>
            <a:pPr algn="ctr"/>
            <a:r>
              <a:rPr lang="en-SE" sz="4800" b="1" dirty="0">
                <a:solidFill>
                  <a:schemeClr val="bg1"/>
                </a:solidFill>
              </a:rPr>
              <a:t>Greenhouse gas dynamics of </a:t>
            </a:r>
          </a:p>
          <a:p>
            <a:pPr algn="ctr"/>
            <a:r>
              <a:rPr lang="en-SE" sz="4800" b="1" dirty="0">
                <a:solidFill>
                  <a:schemeClr val="bg1"/>
                </a:solidFill>
              </a:rPr>
              <a:t>wood and wood-based products</a:t>
            </a:r>
          </a:p>
        </p:txBody>
      </p:sp>
    </p:spTree>
    <p:extLst>
      <p:ext uri="{BB962C8B-B14F-4D97-AF65-F5344CB8AC3E}">
        <p14:creationId xmlns:p14="http://schemas.microsoft.com/office/powerpoint/2010/main" val="1515168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1E74-52B7-1CA1-E230-F0E62745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ISO 13391 publicerades i april 2025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649527-CF51-B808-6E57-FA80AF28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23" y="1327501"/>
            <a:ext cx="7346244" cy="4824011"/>
          </a:xfrm>
          <a:prstGeom prst="rect">
            <a:avLst/>
          </a:prstGeom>
        </p:spPr>
      </p:pic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C3D369E2-539D-9846-3BDC-2DADBDAA3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002" y="4154253"/>
            <a:ext cx="5322929" cy="25848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251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29FAE2D-7E83-D505-985F-4D2A6AC9FC77}"/>
              </a:ext>
            </a:extLst>
          </p:cNvPr>
          <p:cNvSpPr/>
          <p:nvPr/>
        </p:nvSpPr>
        <p:spPr>
          <a:xfrm>
            <a:off x="1580989" y="3852908"/>
            <a:ext cx="1905000" cy="17653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Forest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3372BB-F12C-5CCB-8529-AED0ADF3A177}"/>
              </a:ext>
            </a:extLst>
          </p:cNvPr>
          <p:cNvSpPr/>
          <p:nvPr/>
        </p:nvSpPr>
        <p:spPr>
          <a:xfrm>
            <a:off x="5053169" y="3852908"/>
            <a:ext cx="1905000" cy="17653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Wood-based products</a:t>
            </a: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E2541272-213C-CE43-82C5-972C130AEA43}"/>
              </a:ext>
            </a:extLst>
          </p:cNvPr>
          <p:cNvSpPr/>
          <p:nvPr/>
        </p:nvSpPr>
        <p:spPr>
          <a:xfrm flipH="1">
            <a:off x="3325968" y="2011970"/>
            <a:ext cx="3111695" cy="1765300"/>
          </a:xfrm>
          <a:prstGeom prst="bentArrow">
            <a:avLst>
              <a:gd name="adj1" fmla="val 17654"/>
              <a:gd name="adj2" fmla="val 13595"/>
              <a:gd name="adj3" fmla="val 18807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507B75D9-4D63-AF4B-FF85-33AE06C90F38}"/>
              </a:ext>
            </a:extLst>
          </p:cNvPr>
          <p:cNvSpPr/>
          <p:nvPr/>
        </p:nvSpPr>
        <p:spPr>
          <a:xfrm flipH="1">
            <a:off x="4876270" y="2786636"/>
            <a:ext cx="1005840" cy="990634"/>
          </a:xfrm>
          <a:prstGeom prst="bentArrow">
            <a:avLst>
              <a:gd name="adj1" fmla="val 36555"/>
              <a:gd name="adj2" fmla="val 17626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91B8EA74-3A1E-E099-BD18-62F9781892A5}"/>
              </a:ext>
            </a:extLst>
          </p:cNvPr>
          <p:cNvSpPr/>
          <p:nvPr/>
        </p:nvSpPr>
        <p:spPr>
          <a:xfrm rot="16200000" flipH="1">
            <a:off x="4426690" y="2794239"/>
            <a:ext cx="1005840" cy="990634"/>
          </a:xfrm>
          <a:prstGeom prst="bentArrow">
            <a:avLst>
              <a:gd name="adj1" fmla="val 36555"/>
              <a:gd name="adj2" fmla="val 17626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B663597D-0A77-6457-3A36-78F45F9950E7}"/>
              </a:ext>
            </a:extLst>
          </p:cNvPr>
          <p:cNvSpPr/>
          <p:nvPr/>
        </p:nvSpPr>
        <p:spPr>
          <a:xfrm rot="10800000" flipH="1">
            <a:off x="4434293" y="3341221"/>
            <a:ext cx="575146" cy="1153944"/>
          </a:xfrm>
          <a:prstGeom prst="bentArrow">
            <a:avLst>
              <a:gd name="adj1" fmla="val 60235"/>
              <a:gd name="adj2" fmla="val 39581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6A2E726-F0E1-DCC3-6027-BEA7DD9D0AE5}"/>
              </a:ext>
            </a:extLst>
          </p:cNvPr>
          <p:cNvSpPr/>
          <p:nvPr/>
        </p:nvSpPr>
        <p:spPr>
          <a:xfrm>
            <a:off x="3573976" y="4522642"/>
            <a:ext cx="1435463" cy="527109"/>
          </a:xfrm>
          <a:prstGeom prst="rightArrow">
            <a:avLst>
              <a:gd name="adj1" fmla="val 66292"/>
              <a:gd name="adj2" fmla="val 5939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Harvest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B7D7C30-DCB8-B267-A2ED-D9A8D03B7351}"/>
              </a:ext>
            </a:extLst>
          </p:cNvPr>
          <p:cNvSpPr/>
          <p:nvPr/>
        </p:nvSpPr>
        <p:spPr>
          <a:xfrm rot="16200000">
            <a:off x="2277935" y="2885290"/>
            <a:ext cx="1261785" cy="527109"/>
          </a:xfrm>
          <a:prstGeom prst="rightArrow">
            <a:avLst>
              <a:gd name="adj1" fmla="val 66292"/>
              <a:gd name="adj2" fmla="val 5939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Emissions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1D89C06-DB86-542C-1E3C-346EA417135E}"/>
              </a:ext>
            </a:extLst>
          </p:cNvPr>
          <p:cNvSpPr/>
          <p:nvPr/>
        </p:nvSpPr>
        <p:spPr>
          <a:xfrm>
            <a:off x="1185952" y="1210962"/>
            <a:ext cx="5871411" cy="553582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1AB7D7-398E-9852-7838-1DF0F21FA020}"/>
              </a:ext>
            </a:extLst>
          </p:cNvPr>
          <p:cNvSpPr/>
          <p:nvPr/>
        </p:nvSpPr>
        <p:spPr>
          <a:xfrm>
            <a:off x="7057363" y="1210961"/>
            <a:ext cx="3701470" cy="55358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Bent Arrow 16">
            <a:extLst>
              <a:ext uri="{FF2B5EF4-FFF2-40B4-BE49-F238E27FC236}">
                <a16:creationId xmlns:a16="http://schemas.microsoft.com/office/drawing/2014/main" id="{25F93A45-04B0-F6F2-97DB-F7087F08AAC6}"/>
              </a:ext>
            </a:extLst>
          </p:cNvPr>
          <p:cNvSpPr/>
          <p:nvPr/>
        </p:nvSpPr>
        <p:spPr>
          <a:xfrm rot="5400000" flipH="1">
            <a:off x="6892849" y="3014263"/>
            <a:ext cx="1736007" cy="1677285"/>
          </a:xfrm>
          <a:prstGeom prst="bentArrow">
            <a:avLst>
              <a:gd name="adj1" fmla="val 8608"/>
              <a:gd name="adj2" fmla="val 9722"/>
              <a:gd name="adj3" fmla="val 16111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BBF1F-42E8-9E71-EC58-C267987424C3}"/>
              </a:ext>
            </a:extLst>
          </p:cNvPr>
          <p:cNvSpPr txBox="1"/>
          <p:nvPr/>
        </p:nvSpPr>
        <p:spPr>
          <a:xfrm>
            <a:off x="1863757" y="2011970"/>
            <a:ext cx="133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Atmosphere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6F780-57B8-94AD-6528-C5C250F8F5EB}"/>
              </a:ext>
            </a:extLst>
          </p:cNvPr>
          <p:cNvSpPr txBox="1"/>
          <p:nvPr/>
        </p:nvSpPr>
        <p:spPr>
          <a:xfrm>
            <a:off x="4766151" y="3226215"/>
            <a:ext cx="827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Material</a:t>
            </a:r>
          </a:p>
          <a:p>
            <a:pPr algn="ctr"/>
            <a:r>
              <a:rPr lang="en-GB" sz="1400" dirty="0"/>
              <a:t>recycling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AC4FF-96E0-8BE5-21AF-ABEAB4DF17C6}"/>
              </a:ext>
            </a:extLst>
          </p:cNvPr>
          <p:cNvSpPr txBox="1"/>
          <p:nvPr/>
        </p:nvSpPr>
        <p:spPr>
          <a:xfrm>
            <a:off x="7810042" y="2006500"/>
            <a:ext cx="2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Atmosphere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68F21300-FF67-3FFE-F244-0FF466887574}"/>
              </a:ext>
            </a:extLst>
          </p:cNvPr>
          <p:cNvSpPr/>
          <p:nvPr/>
        </p:nvSpPr>
        <p:spPr>
          <a:xfrm>
            <a:off x="8525349" y="5496944"/>
            <a:ext cx="2004194" cy="1249845"/>
          </a:xfrm>
          <a:prstGeom prst="upArrow">
            <a:avLst>
              <a:gd name="adj1" fmla="val 67801"/>
              <a:gd name="adj2" fmla="val 3751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1600" dirty="0"/>
              <a:t>Emissions from alternative products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301B43-6415-1FDD-7313-BDD792B0B477}"/>
              </a:ext>
            </a:extLst>
          </p:cNvPr>
          <p:cNvSpPr txBox="1"/>
          <p:nvPr/>
        </p:nvSpPr>
        <p:spPr>
          <a:xfrm>
            <a:off x="6992107" y="3186922"/>
            <a:ext cx="11371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Value chain</a:t>
            </a:r>
          </a:p>
          <a:p>
            <a:pPr algn="r"/>
            <a:r>
              <a:rPr lang="en-GB" sz="1400" dirty="0"/>
              <a:t>emissions related to wood-based products</a:t>
            </a:r>
          </a:p>
        </p:txBody>
      </p:sp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99170B7B-252B-A53B-190F-8555D517E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676" y="4859404"/>
            <a:ext cx="637540" cy="6375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D3E9BC9-B56F-A3E8-74B8-4FA4BED82572}"/>
              </a:ext>
            </a:extLst>
          </p:cNvPr>
          <p:cNvSpPr txBox="1"/>
          <p:nvPr/>
        </p:nvSpPr>
        <p:spPr>
          <a:xfrm>
            <a:off x="2720852" y="1304668"/>
            <a:ext cx="291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Forest-based bioeconomy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F8B9CD-E884-EB0B-7ABA-1B2421FD1FA5}"/>
              </a:ext>
            </a:extLst>
          </p:cNvPr>
          <p:cNvSpPr txBox="1"/>
          <p:nvPr/>
        </p:nvSpPr>
        <p:spPr>
          <a:xfrm>
            <a:off x="7192516" y="1298866"/>
            <a:ext cx="339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GHG emissions</a:t>
            </a:r>
          </a:p>
        </p:txBody>
      </p:sp>
      <p:sp>
        <p:nvSpPr>
          <p:cNvPr id="6" name="Right Arrow 13">
            <a:extLst>
              <a:ext uri="{FF2B5EF4-FFF2-40B4-BE49-F238E27FC236}">
                <a16:creationId xmlns:a16="http://schemas.microsoft.com/office/drawing/2014/main" id="{E8A8F053-68FD-BAE5-FC9D-631429D40159}"/>
              </a:ext>
            </a:extLst>
          </p:cNvPr>
          <p:cNvSpPr/>
          <p:nvPr/>
        </p:nvSpPr>
        <p:spPr>
          <a:xfrm rot="5400000">
            <a:off x="1582002" y="2940701"/>
            <a:ext cx="1261785" cy="527109"/>
          </a:xfrm>
          <a:prstGeom prst="rightArrow">
            <a:avLst>
              <a:gd name="adj1" fmla="val 66292"/>
              <a:gd name="adj2" fmla="val 5939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Removals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0D2B1-D498-F0E0-DAAC-9F3B1C92000E}"/>
              </a:ext>
            </a:extLst>
          </p:cNvPr>
          <p:cNvSpPr txBox="1"/>
          <p:nvPr/>
        </p:nvSpPr>
        <p:spPr>
          <a:xfrm>
            <a:off x="4224089" y="2099924"/>
            <a:ext cx="1497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400" dirty="0">
                <a:solidFill>
                  <a:schemeClr val="bg1"/>
                </a:solidFill>
              </a:rPr>
              <a:t>Carbon recycling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6C25B-DDE7-0894-88AF-7A22E8BEB1A7}"/>
              </a:ext>
            </a:extLst>
          </p:cNvPr>
          <p:cNvSpPr txBox="1"/>
          <p:nvPr/>
        </p:nvSpPr>
        <p:spPr>
          <a:xfrm>
            <a:off x="7057363" y="795778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Goal 1: Reduce GHG emissions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D2F88-1F97-8B32-C0A5-D6979AE4FE19}"/>
              </a:ext>
            </a:extLst>
          </p:cNvPr>
          <p:cNvSpPr txBox="1"/>
          <p:nvPr/>
        </p:nvSpPr>
        <p:spPr>
          <a:xfrm>
            <a:off x="2947326" y="792523"/>
            <a:ext cx="24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Goal 2: Enhance sinks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765AEE-D5B1-10B0-A49B-245E3244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88" y="-286379"/>
            <a:ext cx="11627624" cy="1325563"/>
          </a:xfrm>
        </p:spPr>
        <p:txBody>
          <a:bodyPr/>
          <a:lstStyle/>
          <a:p>
            <a:pPr algn="ctr"/>
            <a:r>
              <a:rPr lang="en-GB" dirty="0"/>
              <a:t>Towards a complete forest-climate model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145D2B22-0C52-9CAE-4BB3-B7CA292771E3}"/>
              </a:ext>
            </a:extLst>
          </p:cNvPr>
          <p:cNvSpPr/>
          <p:nvPr/>
        </p:nvSpPr>
        <p:spPr>
          <a:xfrm>
            <a:off x="10142492" y="4786196"/>
            <a:ext cx="1767320" cy="10160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800" b="1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3218869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584595-20C6-1413-4ADA-56D819134BEE}"/>
              </a:ext>
            </a:extLst>
          </p:cNvPr>
          <p:cNvSpPr txBox="1">
            <a:spLocks/>
          </p:cNvSpPr>
          <p:nvPr/>
        </p:nvSpPr>
        <p:spPr>
          <a:xfrm>
            <a:off x="507122" y="259103"/>
            <a:ext cx="1168487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dirty="0"/>
              <a:t>A new standard – ISO 13391 – takes this on</a:t>
            </a:r>
          </a:p>
        </p:txBody>
      </p:sp>
      <p:pic>
        <p:nvPicPr>
          <p:cNvPr id="12" name="Picture 11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AEB8CD56-DB45-663B-F2F6-CF21ADFD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56" y="5035525"/>
            <a:ext cx="1313316" cy="1404281"/>
          </a:xfrm>
          <a:prstGeom prst="rect">
            <a:avLst/>
          </a:prstGeom>
        </p:spPr>
      </p:pic>
      <p:pic>
        <p:nvPicPr>
          <p:cNvPr id="14" name="Picture 13" descr="A log cabin with a red roof&#10;&#10;Description automatically generated">
            <a:extLst>
              <a:ext uri="{FF2B5EF4-FFF2-40B4-BE49-F238E27FC236}">
                <a16:creationId xmlns:a16="http://schemas.microsoft.com/office/drawing/2014/main" id="{D041C96B-84C5-E419-D7AB-825E263F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670" y="5079699"/>
            <a:ext cx="1068964" cy="897306"/>
          </a:xfrm>
          <a:prstGeom prst="rect">
            <a:avLst/>
          </a:prstGeom>
        </p:spPr>
      </p:pic>
      <p:pic>
        <p:nvPicPr>
          <p:cNvPr id="16" name="Picture 15" descr="A truck with logs on the back&#10;&#10;Description automatically generated">
            <a:extLst>
              <a:ext uri="{FF2B5EF4-FFF2-40B4-BE49-F238E27FC236}">
                <a16:creationId xmlns:a16="http://schemas.microsoft.com/office/drawing/2014/main" id="{5887C281-BA45-DCAE-FB1A-2DB2E128B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645" y="5223137"/>
            <a:ext cx="1458950" cy="1216669"/>
          </a:xfrm>
          <a:prstGeom prst="rect">
            <a:avLst/>
          </a:prstGeom>
        </p:spPr>
      </p:pic>
      <p:pic>
        <p:nvPicPr>
          <p:cNvPr id="20" name="Picture 19" descr="A group of metal beams&#10;&#10;Description automatically generated">
            <a:extLst>
              <a:ext uri="{FF2B5EF4-FFF2-40B4-BE49-F238E27FC236}">
                <a16:creationId xmlns:a16="http://schemas.microsoft.com/office/drawing/2014/main" id="{54F9A85C-768F-19C7-383B-E1A558EC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324" y="5601554"/>
            <a:ext cx="1503038" cy="997343"/>
          </a:xfrm>
          <a:prstGeom prst="rect">
            <a:avLst/>
          </a:prstGeom>
        </p:spPr>
      </p:pic>
      <p:pic>
        <p:nvPicPr>
          <p:cNvPr id="18" name="Picture 17" descr="A black garbage bag with a white background&#10;&#10;Description automatically generated">
            <a:extLst>
              <a:ext uri="{FF2B5EF4-FFF2-40B4-BE49-F238E27FC236}">
                <a16:creationId xmlns:a16="http://schemas.microsoft.com/office/drawing/2014/main" id="{12FC6EDC-60B8-89B4-8B89-49A83D3CE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474" y="5086061"/>
            <a:ext cx="731047" cy="911305"/>
          </a:xfrm>
          <a:prstGeom prst="rect">
            <a:avLst/>
          </a:prstGeom>
        </p:spPr>
      </p:pic>
      <p:pic>
        <p:nvPicPr>
          <p:cNvPr id="26" name="Picture 25" descr="A black smoke coming out of a pipe&#10;&#10;Description automatically generated">
            <a:extLst>
              <a:ext uri="{FF2B5EF4-FFF2-40B4-BE49-F238E27FC236}">
                <a16:creationId xmlns:a16="http://schemas.microsoft.com/office/drawing/2014/main" id="{04B45741-2252-BED4-84DB-231A9DBB1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091" y="5021197"/>
            <a:ext cx="846316" cy="1588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6326C9-74EB-ABB7-984E-8940D05D37BB}"/>
              </a:ext>
            </a:extLst>
          </p:cNvPr>
          <p:cNvSpPr/>
          <p:nvPr/>
        </p:nvSpPr>
        <p:spPr>
          <a:xfrm>
            <a:off x="507123" y="1264295"/>
            <a:ext cx="9154886" cy="38154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BD992A-57E5-BEC6-30BA-0717C9D3AEDC}"/>
              </a:ext>
            </a:extLst>
          </p:cNvPr>
          <p:cNvSpPr/>
          <p:nvPr/>
        </p:nvSpPr>
        <p:spPr>
          <a:xfrm>
            <a:off x="817365" y="1584838"/>
            <a:ext cx="1905000" cy="2808515"/>
          </a:xfrm>
          <a:prstGeom prst="rect">
            <a:avLst/>
          </a:prstGeom>
          <a:solidFill>
            <a:srgbClr val="00B05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SE" b="1" dirty="0">
                <a:solidFill>
                  <a:schemeClr val="tx1"/>
                </a:solidFill>
              </a:rPr>
              <a:t>Forest carbon</a:t>
            </a:r>
          </a:p>
          <a:p>
            <a:pPr algn="ctr"/>
            <a:endParaRPr lang="en-SE" b="1" dirty="0">
              <a:solidFill>
                <a:schemeClr val="tx1"/>
              </a:solidFill>
            </a:endParaRPr>
          </a:p>
          <a:p>
            <a:endParaRPr lang="en-SE" sz="1400" b="1" dirty="0">
              <a:solidFill>
                <a:schemeClr val="tx1"/>
              </a:solidFill>
            </a:endParaRPr>
          </a:p>
          <a:p>
            <a:endParaRPr lang="en-SE" sz="1400" b="1" dirty="0">
              <a:solidFill>
                <a:schemeClr val="tx1"/>
              </a:solidFill>
            </a:endParaRPr>
          </a:p>
          <a:p>
            <a:r>
              <a:rPr lang="en-SE" sz="1400" b="1" dirty="0">
                <a:solidFill>
                  <a:schemeClr val="tx1"/>
                </a:solidFill>
              </a:rPr>
              <a:t>Living biomass</a:t>
            </a:r>
          </a:p>
          <a:p>
            <a:r>
              <a:rPr lang="en-SE" sz="1400" b="1" dirty="0">
                <a:solidFill>
                  <a:schemeClr val="tx1"/>
                </a:solidFill>
              </a:rPr>
              <a:t>    - above ground</a:t>
            </a:r>
          </a:p>
          <a:p>
            <a:r>
              <a:rPr lang="en-SE" sz="1400" b="1" dirty="0">
                <a:solidFill>
                  <a:schemeClr val="tx1"/>
                </a:solidFill>
              </a:rPr>
              <a:t>    - below ground</a:t>
            </a:r>
          </a:p>
          <a:p>
            <a:r>
              <a:rPr lang="en-SE" sz="1400" b="1" dirty="0">
                <a:solidFill>
                  <a:schemeClr val="tx1"/>
                </a:solidFill>
              </a:rPr>
              <a:t>Deadwood</a:t>
            </a:r>
          </a:p>
          <a:p>
            <a:r>
              <a:rPr lang="en-SE" sz="1400" b="1" dirty="0">
                <a:solidFill>
                  <a:schemeClr val="tx1"/>
                </a:solidFill>
              </a:rPr>
              <a:t>Litter</a:t>
            </a:r>
          </a:p>
          <a:p>
            <a:r>
              <a:rPr lang="en-SE" sz="1400" b="1" dirty="0">
                <a:solidFill>
                  <a:schemeClr val="tx1"/>
                </a:solidFill>
              </a:rPr>
              <a:t>Soil organic matter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2E2160-E5E9-6FD8-A7E9-7E9F67071BA7}"/>
              </a:ext>
            </a:extLst>
          </p:cNvPr>
          <p:cNvSpPr/>
          <p:nvPr/>
        </p:nvSpPr>
        <p:spPr>
          <a:xfrm>
            <a:off x="2940079" y="1584838"/>
            <a:ext cx="1905000" cy="2808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SE" b="1" dirty="0">
                <a:solidFill>
                  <a:schemeClr val="tx1"/>
                </a:solidFill>
              </a:rPr>
              <a:t>Wood-based carbon </a:t>
            </a:r>
          </a:p>
          <a:p>
            <a:pPr algn="ctr"/>
            <a:endParaRPr lang="en-SE" b="1" dirty="0">
              <a:solidFill>
                <a:schemeClr val="tx1"/>
              </a:solidFill>
            </a:endParaRPr>
          </a:p>
          <a:p>
            <a:endParaRPr lang="en-SE" sz="1400" b="1" dirty="0">
              <a:solidFill>
                <a:schemeClr val="tx1"/>
              </a:solidFill>
            </a:endParaRPr>
          </a:p>
          <a:p>
            <a:r>
              <a:rPr lang="en-SE" sz="1400" b="1" dirty="0">
                <a:solidFill>
                  <a:schemeClr val="tx1"/>
                </a:solidFill>
              </a:rPr>
              <a:t>Harvested Wood Products (HWP)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BD66D9-0F21-962D-927A-4F2E768E7359}"/>
              </a:ext>
            </a:extLst>
          </p:cNvPr>
          <p:cNvSpPr/>
          <p:nvPr/>
        </p:nvSpPr>
        <p:spPr>
          <a:xfrm>
            <a:off x="5171651" y="1584838"/>
            <a:ext cx="1905000" cy="2808515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SE" b="1" dirty="0">
                <a:solidFill>
                  <a:schemeClr val="tx1"/>
                </a:solidFill>
              </a:rPr>
              <a:t>Wood-based value chain</a:t>
            </a:r>
          </a:p>
          <a:p>
            <a:pPr algn="ctr"/>
            <a:endParaRPr lang="en-SE" b="1" dirty="0">
              <a:solidFill>
                <a:schemeClr val="tx1"/>
              </a:solidFill>
            </a:endParaRPr>
          </a:p>
          <a:p>
            <a:endParaRPr lang="en-SE" sz="1400" b="1" dirty="0">
              <a:solidFill>
                <a:schemeClr val="tx1"/>
              </a:solidFill>
            </a:endParaRPr>
          </a:p>
          <a:p>
            <a:r>
              <a:rPr lang="en-SE" sz="1400" b="1" dirty="0">
                <a:solidFill>
                  <a:schemeClr val="tx1"/>
                </a:solidFill>
              </a:rPr>
              <a:t>GHG emissions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42D054-2F5B-5B8C-5FA3-4BF92424F6D0}"/>
              </a:ext>
            </a:extLst>
          </p:cNvPr>
          <p:cNvSpPr/>
          <p:nvPr/>
        </p:nvSpPr>
        <p:spPr>
          <a:xfrm>
            <a:off x="7294365" y="1584838"/>
            <a:ext cx="1999042" cy="280851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SE" b="1" dirty="0">
                <a:solidFill>
                  <a:schemeClr val="tx1"/>
                </a:solidFill>
              </a:rPr>
              <a:t>Counterfactual non-wood </a:t>
            </a:r>
          </a:p>
          <a:p>
            <a:pPr algn="ctr"/>
            <a:r>
              <a:rPr lang="en-SE" b="1" dirty="0">
                <a:solidFill>
                  <a:schemeClr val="tx1"/>
                </a:solidFill>
              </a:rPr>
              <a:t>value chain</a:t>
            </a:r>
          </a:p>
          <a:p>
            <a:pPr algn="ctr"/>
            <a:endParaRPr lang="en-SE" b="1" dirty="0">
              <a:solidFill>
                <a:schemeClr val="tx1"/>
              </a:solidFill>
            </a:endParaRPr>
          </a:p>
          <a:p>
            <a:r>
              <a:rPr lang="en-SE" sz="1400" b="1" dirty="0">
                <a:solidFill>
                  <a:schemeClr val="tx1"/>
                </a:solidFill>
              </a:rPr>
              <a:t>Prevented GHG emissions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1F8671-F670-5ED8-DBDD-2154D9FFA019}"/>
              </a:ext>
            </a:extLst>
          </p:cNvPr>
          <p:cNvSpPr txBox="1"/>
          <p:nvPr/>
        </p:nvSpPr>
        <p:spPr>
          <a:xfrm>
            <a:off x="1873096" y="4512975"/>
            <a:ext cx="169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b="1" dirty="0"/>
              <a:t>Enhance sinks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C4DF2D-3D29-F37A-40EF-211A95DF4562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817365" y="4697641"/>
            <a:ext cx="10557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93E98E-D92A-9BF2-237A-F25601CEEF5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571638" y="4697641"/>
            <a:ext cx="12836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93C6BC-E8AB-59AA-2D28-F3CA2556EDA0}"/>
              </a:ext>
            </a:extLst>
          </p:cNvPr>
          <p:cNvSpPr txBox="1"/>
          <p:nvPr/>
        </p:nvSpPr>
        <p:spPr>
          <a:xfrm>
            <a:off x="6021716" y="45088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b="1" dirty="0"/>
              <a:t>Reduce emissions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FED568-974A-B42A-AE50-7A60380C6797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171651" y="4693489"/>
            <a:ext cx="8500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E0919EF-7796-A65F-7710-ADBFED2456C1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8131589" y="4693489"/>
            <a:ext cx="11203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box with a handle&#10;&#10;Description automatically generated">
            <a:extLst>
              <a:ext uri="{FF2B5EF4-FFF2-40B4-BE49-F238E27FC236}">
                <a16:creationId xmlns:a16="http://schemas.microsoft.com/office/drawing/2014/main" id="{78295978-6237-2181-DFF6-AFFFF20A5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8857" y="5465329"/>
            <a:ext cx="1028533" cy="1417564"/>
          </a:xfrm>
          <a:prstGeom prst="rect">
            <a:avLst/>
          </a:prstGeom>
        </p:spPr>
      </p:pic>
      <p:pic>
        <p:nvPicPr>
          <p:cNvPr id="37" name="Picture 36" descr="A bottle of wine with a white label&#10;&#10;Description automatically generated">
            <a:extLst>
              <a:ext uri="{FF2B5EF4-FFF2-40B4-BE49-F238E27FC236}">
                <a16:creationId xmlns:a16="http://schemas.microsoft.com/office/drawing/2014/main" id="{B046B3EB-CAB6-C3F1-8EB7-CF2D5283E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9900" y="5223881"/>
            <a:ext cx="426095" cy="153212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0B6153-7E36-B5B7-1867-DBFF05960B16}"/>
              </a:ext>
            </a:extLst>
          </p:cNvPr>
          <p:cNvCxnSpPr>
            <a:cxnSpLocks/>
          </p:cNvCxnSpPr>
          <p:nvPr/>
        </p:nvCxnSpPr>
        <p:spPr>
          <a:xfrm>
            <a:off x="7582985" y="5136667"/>
            <a:ext cx="1999618" cy="1602845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2A55DC-ACB4-2C38-CD7A-944F4AFA4F0E}"/>
              </a:ext>
            </a:extLst>
          </p:cNvPr>
          <p:cNvCxnSpPr>
            <a:cxnSpLocks/>
          </p:cNvCxnSpPr>
          <p:nvPr/>
        </p:nvCxnSpPr>
        <p:spPr>
          <a:xfrm flipV="1">
            <a:off x="7394770" y="5007916"/>
            <a:ext cx="2058881" cy="1775887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89CBAD-58BC-1841-F2D3-1A12EFAEB87B}"/>
              </a:ext>
            </a:extLst>
          </p:cNvPr>
          <p:cNvSpPr txBox="1"/>
          <p:nvPr/>
        </p:nvSpPr>
        <p:spPr>
          <a:xfrm>
            <a:off x="2196836" y="4716729"/>
            <a:ext cx="115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b="1" dirty="0"/>
              <a:t>(LULUCF)</a:t>
            </a:r>
          </a:p>
        </p:txBody>
      </p:sp>
      <p:pic>
        <p:nvPicPr>
          <p:cNvPr id="7" name="Picture 6" descr="A red sign with white text&#10;&#10;AI-generated content may be incorrect.">
            <a:extLst>
              <a:ext uri="{FF2B5EF4-FFF2-40B4-BE49-F238E27FC236}">
                <a16:creationId xmlns:a16="http://schemas.microsoft.com/office/drawing/2014/main" id="{1EF7A33F-D37E-6130-3C8A-8871B0C80A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0934" y="1584666"/>
            <a:ext cx="1114044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67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586A-1A77-0F5A-B569-BF0197765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67F3-0408-33D3-6371-6311BEDE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Sweden:</a:t>
            </a:r>
            <a:br>
              <a:rPr lang="en-SE" dirty="0"/>
            </a:br>
            <a:r>
              <a:rPr lang="en-SE" dirty="0"/>
              <a:t>Net sink in Forest</a:t>
            </a:r>
          </a:p>
        </p:txBody>
      </p:sp>
      <p:pic>
        <p:nvPicPr>
          <p:cNvPr id="8" name="Content Placeholder 7" descr="A blue and grey rectangles with black text&#10;&#10;Description automatically generated">
            <a:extLst>
              <a:ext uri="{FF2B5EF4-FFF2-40B4-BE49-F238E27FC236}">
                <a16:creationId xmlns:a16="http://schemas.microsoft.com/office/drawing/2014/main" id="{5AB398EB-9145-1009-2721-948CE578B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9352" y="252247"/>
            <a:ext cx="3341496" cy="1178421"/>
          </a:xfrm>
        </p:spPr>
      </p:pic>
      <p:sp>
        <p:nvSpPr>
          <p:cNvPr id="5" name="Pil: uppåt 4">
            <a:extLst>
              <a:ext uri="{FF2B5EF4-FFF2-40B4-BE49-F238E27FC236}">
                <a16:creationId xmlns:a16="http://schemas.microsoft.com/office/drawing/2014/main" id="{F38E643D-7DE7-E120-7222-C0BA37087967}"/>
              </a:ext>
            </a:extLst>
          </p:cNvPr>
          <p:cNvSpPr/>
          <p:nvPr/>
        </p:nvSpPr>
        <p:spPr>
          <a:xfrm>
            <a:off x="8790596" y="1432669"/>
            <a:ext cx="484632" cy="45453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9" descr="A map of sweden with a red square&#10;&#10;Description automatically generated">
            <a:extLst>
              <a:ext uri="{FF2B5EF4-FFF2-40B4-BE49-F238E27FC236}">
                <a16:creationId xmlns:a16="http://schemas.microsoft.com/office/drawing/2014/main" id="{080A5D69-B88C-923F-6A94-E57AD3A3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260" y="1736944"/>
            <a:ext cx="2261017" cy="47559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77B2FE-1A71-CB9A-F300-77A6BD15FEC3}"/>
              </a:ext>
            </a:extLst>
          </p:cNvPr>
          <p:cNvSpPr txBox="1"/>
          <p:nvPr/>
        </p:nvSpPr>
        <p:spPr>
          <a:xfrm>
            <a:off x="7269693" y="2904478"/>
            <a:ext cx="4412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200" b="1" dirty="0"/>
              <a:t>+54 Mt CO2e/yr (2023)</a:t>
            </a:r>
          </a:p>
          <a:p>
            <a:endParaRPr lang="en-SE" sz="3200" b="1" dirty="0"/>
          </a:p>
          <a:p>
            <a:r>
              <a:rPr lang="en-SE" sz="3200" b="1" dirty="0"/>
              <a:t>Official national report</a:t>
            </a:r>
          </a:p>
        </p:txBody>
      </p:sp>
    </p:spTree>
    <p:extLst>
      <p:ext uri="{BB962C8B-B14F-4D97-AF65-F5344CB8AC3E}">
        <p14:creationId xmlns:p14="http://schemas.microsoft.com/office/powerpoint/2010/main" val="1550122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EFA15-D552-EC99-1F74-4F74E1287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0EA6-89ED-9883-3EA6-2CA78EB7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57" y="384495"/>
            <a:ext cx="10515600" cy="1325563"/>
          </a:xfrm>
        </p:spPr>
        <p:txBody>
          <a:bodyPr/>
          <a:lstStyle/>
          <a:p>
            <a:r>
              <a:rPr lang="en-SE" dirty="0"/>
              <a:t>Sweden:</a:t>
            </a:r>
            <a:br>
              <a:rPr lang="en-SE" dirty="0"/>
            </a:br>
            <a:r>
              <a:rPr lang="en-SE" dirty="0"/>
              <a:t>Wood-based carbon storage, HWP</a:t>
            </a:r>
          </a:p>
        </p:txBody>
      </p:sp>
      <p:pic>
        <p:nvPicPr>
          <p:cNvPr id="8" name="Content Placeholder 7" descr="A blue and grey rectangles with black text&#10;&#10;Description automatically generated">
            <a:extLst>
              <a:ext uri="{FF2B5EF4-FFF2-40B4-BE49-F238E27FC236}">
                <a16:creationId xmlns:a16="http://schemas.microsoft.com/office/drawing/2014/main" id="{1ACA4269-B226-F64F-02F1-B5CB2F8B9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9352" y="252247"/>
            <a:ext cx="3341496" cy="1178421"/>
          </a:xfrm>
        </p:spPr>
      </p:pic>
      <p:sp>
        <p:nvSpPr>
          <p:cNvPr id="6" name="Pil: uppåt 4">
            <a:extLst>
              <a:ext uri="{FF2B5EF4-FFF2-40B4-BE49-F238E27FC236}">
                <a16:creationId xmlns:a16="http://schemas.microsoft.com/office/drawing/2014/main" id="{192CC306-182A-D2CF-C058-6A1C0589EE2E}"/>
              </a:ext>
            </a:extLst>
          </p:cNvPr>
          <p:cNvSpPr/>
          <p:nvPr/>
        </p:nvSpPr>
        <p:spPr>
          <a:xfrm>
            <a:off x="9587566" y="1440479"/>
            <a:ext cx="484632" cy="45453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Picture 10" descr="A log cabin with a red roof&#10;&#10;Description automatically generated">
            <a:extLst>
              <a:ext uri="{FF2B5EF4-FFF2-40B4-BE49-F238E27FC236}">
                <a16:creationId xmlns:a16="http://schemas.microsoft.com/office/drawing/2014/main" id="{87F2C2CB-D0F0-0608-83D5-818C867FB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85" y="2246718"/>
            <a:ext cx="1148249" cy="963860"/>
          </a:xfrm>
          <a:prstGeom prst="rect">
            <a:avLst/>
          </a:prstGeom>
        </p:spPr>
      </p:pic>
      <p:pic>
        <p:nvPicPr>
          <p:cNvPr id="12" name="Picture 11" descr="A box with a handle&#10;&#10;Description automatically generated">
            <a:extLst>
              <a:ext uri="{FF2B5EF4-FFF2-40B4-BE49-F238E27FC236}">
                <a16:creationId xmlns:a16="http://schemas.microsoft.com/office/drawing/2014/main" id="{7E51455B-4572-6A86-23CC-DDC4CD503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462" y="2682922"/>
            <a:ext cx="1104819" cy="152270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DAC350B-FF04-A497-956E-8090FE1DA87C}"/>
              </a:ext>
            </a:extLst>
          </p:cNvPr>
          <p:cNvSpPr/>
          <p:nvPr/>
        </p:nvSpPr>
        <p:spPr>
          <a:xfrm>
            <a:off x="527957" y="1770551"/>
            <a:ext cx="2867634" cy="243507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0E1A0-71A8-BC49-A5F7-87BB38B87BB0}"/>
              </a:ext>
            </a:extLst>
          </p:cNvPr>
          <p:cNvSpPr txBox="1"/>
          <p:nvPr/>
        </p:nvSpPr>
        <p:spPr>
          <a:xfrm>
            <a:off x="7828690" y="2246718"/>
            <a:ext cx="43633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200" b="1" dirty="0"/>
              <a:t>6 Mt CO2e/yr (2024)</a:t>
            </a:r>
          </a:p>
          <a:p>
            <a:endParaRPr lang="en-SE" sz="3200" b="1" dirty="0"/>
          </a:p>
          <a:p>
            <a:r>
              <a:rPr lang="en-SE" sz="3200" b="1" dirty="0"/>
              <a:t>HWP Coefficients</a:t>
            </a:r>
          </a:p>
          <a:p>
            <a:pPr lvl="1"/>
            <a:r>
              <a:rPr lang="en-SE" sz="3200" b="1" dirty="0"/>
              <a:t>Solid wood 0.3</a:t>
            </a:r>
          </a:p>
          <a:p>
            <a:pPr lvl="1"/>
            <a:r>
              <a:rPr lang="en-SE" sz="3200" b="1" dirty="0"/>
              <a:t>Paper products 0.04</a:t>
            </a:r>
          </a:p>
          <a:p>
            <a:pPr lvl="1"/>
            <a:r>
              <a:rPr lang="en-SE" sz="3200" b="1" dirty="0"/>
              <a:t>Bioenergy: 0</a:t>
            </a:r>
          </a:p>
        </p:txBody>
      </p:sp>
      <p:pic>
        <p:nvPicPr>
          <p:cNvPr id="3" name="Bildobjekt 5" descr="En bild som visar tecknad serie, text, design&#10;&#10;Automatiskt genererad beskrivning">
            <a:extLst>
              <a:ext uri="{FF2B5EF4-FFF2-40B4-BE49-F238E27FC236}">
                <a16:creationId xmlns:a16="http://schemas.microsoft.com/office/drawing/2014/main" id="{AFDEAA98-A554-AF28-21E4-F3CB96AC5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329" y="4266120"/>
            <a:ext cx="60960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58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213B7-C000-5961-E05D-D29F03AAF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4BA7E-0391-EBE6-AF79-3DF0B4AE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Sweden:</a:t>
            </a:r>
            <a:br>
              <a:rPr lang="en-SE" dirty="0"/>
            </a:br>
            <a:r>
              <a:rPr lang="en-SE" dirty="0"/>
              <a:t>Emissions in wood value chain</a:t>
            </a:r>
          </a:p>
        </p:txBody>
      </p:sp>
      <p:pic>
        <p:nvPicPr>
          <p:cNvPr id="8" name="Content Placeholder 7" descr="A blue and grey rectangles with black text&#10;&#10;Description automatically generated">
            <a:extLst>
              <a:ext uri="{FF2B5EF4-FFF2-40B4-BE49-F238E27FC236}">
                <a16:creationId xmlns:a16="http://schemas.microsoft.com/office/drawing/2014/main" id="{A3B10863-EC59-7F0D-45B9-32AF3015D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9352" y="252247"/>
            <a:ext cx="3341496" cy="1178421"/>
          </a:xfrm>
        </p:spPr>
      </p:pic>
      <p:sp>
        <p:nvSpPr>
          <p:cNvPr id="6" name="Pil: uppåt 4">
            <a:extLst>
              <a:ext uri="{FF2B5EF4-FFF2-40B4-BE49-F238E27FC236}">
                <a16:creationId xmlns:a16="http://schemas.microsoft.com/office/drawing/2014/main" id="{804C6FA4-6B7E-1C67-9FD5-5AB30CD2CBCF}"/>
              </a:ext>
            </a:extLst>
          </p:cNvPr>
          <p:cNvSpPr/>
          <p:nvPr/>
        </p:nvSpPr>
        <p:spPr>
          <a:xfrm>
            <a:off x="10386352" y="1430668"/>
            <a:ext cx="484632" cy="45453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Picture 15" descr="A truck with logs on the back&#10;&#10;Description automatically generated">
            <a:extLst>
              <a:ext uri="{FF2B5EF4-FFF2-40B4-BE49-F238E27FC236}">
                <a16:creationId xmlns:a16="http://schemas.microsoft.com/office/drawing/2014/main" id="{A62F1A8F-A7F0-CC99-189B-699FCCD58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77493"/>
            <a:ext cx="2542670" cy="21204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3BBE95-5556-783B-502C-7FD0A975EE7F}"/>
              </a:ext>
            </a:extLst>
          </p:cNvPr>
          <p:cNvSpPr txBox="1"/>
          <p:nvPr/>
        </p:nvSpPr>
        <p:spPr>
          <a:xfrm>
            <a:off x="8569352" y="2171456"/>
            <a:ext cx="3351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200" b="1" dirty="0"/>
              <a:t>ca -4 Mt CO2e/yr </a:t>
            </a:r>
          </a:p>
        </p:txBody>
      </p:sp>
      <p:pic>
        <p:nvPicPr>
          <p:cNvPr id="1028" name="Picture 4" descr="Arbetsgolv 300 liter, för oljor och kemikalier - Norrmark">
            <a:extLst>
              <a:ext uri="{FF2B5EF4-FFF2-40B4-BE49-F238E27FC236}">
                <a16:creationId xmlns:a16="http://schemas.microsoft.com/office/drawing/2014/main" id="{793C3D9F-AC55-0A7E-B3F9-A9C5890E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90" y="3537704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konen för containerfartyg — stockvektor av ©macrovector 480980756">
            <a:extLst>
              <a:ext uri="{FF2B5EF4-FFF2-40B4-BE49-F238E27FC236}">
                <a16:creationId xmlns:a16="http://schemas.microsoft.com/office/drawing/2014/main" id="{6AB5371A-0728-353A-055A-299EA00D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07" y="2692087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0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europe with blue and white colors&#10;&#10;Description automatically generated">
            <a:extLst>
              <a:ext uri="{FF2B5EF4-FFF2-40B4-BE49-F238E27FC236}">
                <a16:creationId xmlns:a16="http://schemas.microsoft.com/office/drawing/2014/main" id="{6C77CBB2-72A8-83CC-5687-B4B7752E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48" y="1008522"/>
            <a:ext cx="5195093" cy="5028167"/>
          </a:xfrm>
          <a:prstGeom prst="rect">
            <a:avLst/>
          </a:prstGeom>
        </p:spPr>
      </p:pic>
      <p:pic>
        <p:nvPicPr>
          <p:cNvPr id="7" name="Picture 6" descr="A map of europe with green and blue dots&#10;&#10;Description automatically generated">
            <a:extLst>
              <a:ext uri="{FF2B5EF4-FFF2-40B4-BE49-F238E27FC236}">
                <a16:creationId xmlns:a16="http://schemas.microsoft.com/office/drawing/2014/main" id="{E6E478D9-E08B-8159-CE2B-17741912B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641" y="520050"/>
            <a:ext cx="4315423" cy="5615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696B1-FEBA-694E-779C-984AB5E0FB44}"/>
              </a:ext>
            </a:extLst>
          </p:cNvPr>
          <p:cNvSpPr/>
          <p:nvPr/>
        </p:nvSpPr>
        <p:spPr>
          <a:xfrm>
            <a:off x="3299655" y="5548217"/>
            <a:ext cx="2753710" cy="48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FCCB83-8AE8-21A0-35E2-85519D2A2AC1}"/>
              </a:ext>
            </a:extLst>
          </p:cNvPr>
          <p:cNvSpPr/>
          <p:nvPr/>
        </p:nvSpPr>
        <p:spPr>
          <a:xfrm>
            <a:off x="732148" y="520050"/>
            <a:ext cx="4585493" cy="56158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7A0F6-39ED-01BB-C9B7-D93DDEC84E2D}"/>
              </a:ext>
            </a:extLst>
          </p:cNvPr>
          <p:cNvSpPr txBox="1"/>
          <p:nvPr/>
        </p:nvSpPr>
        <p:spPr>
          <a:xfrm>
            <a:off x="5891553" y="6195424"/>
            <a:ext cx="3167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600" dirty="0"/>
              <a:t>Austrian report </a:t>
            </a:r>
          </a:p>
          <a:p>
            <a:pPr algn="ctr"/>
            <a:r>
              <a:rPr lang="en-SE" sz="1600" dirty="0"/>
              <a:t>on forestry and wood industry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1BEA7-942F-26A7-EAF9-A1546EB34AEF}"/>
              </a:ext>
            </a:extLst>
          </p:cNvPr>
          <p:cNvSpPr txBox="1"/>
          <p:nvPr/>
        </p:nvSpPr>
        <p:spPr>
          <a:xfrm>
            <a:off x="1493660" y="6195424"/>
            <a:ext cx="3264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600" dirty="0"/>
              <a:t>Report advicing the EU Commission</a:t>
            </a:r>
          </a:p>
          <a:p>
            <a:pPr algn="ctr"/>
            <a:r>
              <a:rPr lang="en-GB" sz="1600" dirty="0"/>
              <a:t>o</a:t>
            </a:r>
            <a:r>
              <a:rPr lang="en-SE" sz="1600" dirty="0"/>
              <a:t>n forest monitoring regulation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AD8D7-D285-2565-5877-4A982A36AF99}"/>
              </a:ext>
            </a:extLst>
          </p:cNvPr>
          <p:cNvSpPr txBox="1"/>
          <p:nvPr/>
        </p:nvSpPr>
        <p:spPr>
          <a:xfrm>
            <a:off x="1847719" y="91148"/>
            <a:ext cx="679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Two different views on the economic significance of European forests</a:t>
            </a:r>
          </a:p>
        </p:txBody>
      </p:sp>
    </p:spTree>
    <p:extLst>
      <p:ext uri="{BB962C8B-B14F-4D97-AF65-F5344CB8AC3E}">
        <p14:creationId xmlns:p14="http://schemas.microsoft.com/office/powerpoint/2010/main" val="3103570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9F953-59D5-EA60-A759-48A16A2E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5213-6615-4113-282C-319C1E6F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sz="3600" dirty="0"/>
              <a:t>Swedish wood-based products:</a:t>
            </a:r>
            <a:br>
              <a:rPr lang="en-SE" sz="3600" dirty="0"/>
            </a:br>
            <a:r>
              <a:rPr lang="en-SE" sz="3600" dirty="0"/>
              <a:t>Potentially prevented GHG emissions</a:t>
            </a:r>
          </a:p>
        </p:txBody>
      </p:sp>
      <p:pic>
        <p:nvPicPr>
          <p:cNvPr id="8" name="Content Placeholder 7" descr="A blue and grey rectangles with black text&#10;&#10;Description automatically generated">
            <a:extLst>
              <a:ext uri="{FF2B5EF4-FFF2-40B4-BE49-F238E27FC236}">
                <a16:creationId xmlns:a16="http://schemas.microsoft.com/office/drawing/2014/main" id="{BF5F0C04-B4ED-34C3-3768-89336A7DD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9352" y="252247"/>
            <a:ext cx="3341496" cy="1178421"/>
          </a:xfrm>
        </p:spPr>
      </p:pic>
      <p:sp>
        <p:nvSpPr>
          <p:cNvPr id="6" name="Pil: uppåt 4">
            <a:extLst>
              <a:ext uri="{FF2B5EF4-FFF2-40B4-BE49-F238E27FC236}">
                <a16:creationId xmlns:a16="http://schemas.microsoft.com/office/drawing/2014/main" id="{14562368-BE17-DCCA-47DF-98F71DFA4686}"/>
              </a:ext>
            </a:extLst>
          </p:cNvPr>
          <p:cNvSpPr/>
          <p:nvPr/>
        </p:nvSpPr>
        <p:spPr>
          <a:xfrm>
            <a:off x="11147692" y="1408170"/>
            <a:ext cx="484632" cy="45453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CC436-6652-AD5A-D910-32B2BE47FDF9}"/>
              </a:ext>
            </a:extLst>
          </p:cNvPr>
          <p:cNvSpPr/>
          <p:nvPr/>
        </p:nvSpPr>
        <p:spPr>
          <a:xfrm>
            <a:off x="11235558" y="2648607"/>
            <a:ext cx="675289" cy="3920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F91BF-5708-D37A-A465-F80939977826}"/>
              </a:ext>
            </a:extLst>
          </p:cNvPr>
          <p:cNvSpPr/>
          <p:nvPr/>
        </p:nvSpPr>
        <p:spPr>
          <a:xfrm>
            <a:off x="11200537" y="2553146"/>
            <a:ext cx="733250" cy="3920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1B49DE-4DE9-2C9D-C475-8D769A31CFD9}"/>
              </a:ext>
            </a:extLst>
          </p:cNvPr>
          <p:cNvSpPr txBox="1"/>
          <p:nvPr/>
        </p:nvSpPr>
        <p:spPr>
          <a:xfrm>
            <a:off x="8092375" y="1862703"/>
            <a:ext cx="406489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200" b="1" dirty="0"/>
              <a:t>63 Mt CO</a:t>
            </a:r>
            <a:r>
              <a:rPr lang="en-SE" sz="3200" b="1" baseline="-25000" dirty="0"/>
              <a:t>2</a:t>
            </a:r>
            <a:r>
              <a:rPr lang="en-SE" sz="3200" b="1" dirty="0"/>
              <a:t>e/yr (2024)</a:t>
            </a:r>
          </a:p>
          <a:p>
            <a:endParaRPr lang="en-SE" sz="3200" b="1" dirty="0"/>
          </a:p>
          <a:p>
            <a:r>
              <a:rPr lang="en-GB" sz="3200" b="1" dirty="0"/>
              <a:t>O</a:t>
            </a:r>
            <a:r>
              <a:rPr lang="en-SE" sz="3200" b="1" dirty="0"/>
              <a:t>f which: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sz="3200" b="1" dirty="0"/>
              <a:t>sawn wood:  25 Mt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sz="3200" b="1" dirty="0"/>
              <a:t>packaging:  16 Mt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sz="3200" b="1" dirty="0"/>
              <a:t>bioenergy:  14 Mt</a:t>
            </a:r>
          </a:p>
          <a:p>
            <a:endParaRPr lang="en-SE" sz="3200" b="1" dirty="0"/>
          </a:p>
          <a:p>
            <a:r>
              <a:rPr lang="en-SE" sz="3200" b="1" dirty="0"/>
              <a:t>Mainly benefits: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sz="3200" b="1" dirty="0"/>
              <a:t>other countries.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sz="3200" b="1" dirty="0"/>
              <a:t>other sectors. </a:t>
            </a:r>
          </a:p>
        </p:txBody>
      </p:sp>
      <p:pic>
        <p:nvPicPr>
          <p:cNvPr id="16" name="Picture 15" descr="A group of metal beams&#10;&#10;Description automatically generated">
            <a:extLst>
              <a:ext uri="{FF2B5EF4-FFF2-40B4-BE49-F238E27FC236}">
                <a16:creationId xmlns:a16="http://schemas.microsoft.com/office/drawing/2014/main" id="{0828EB25-FA58-061F-671F-F99A7CA6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95" y="4038956"/>
            <a:ext cx="2505098" cy="1662261"/>
          </a:xfrm>
          <a:prstGeom prst="rect">
            <a:avLst/>
          </a:prstGeom>
        </p:spPr>
      </p:pic>
      <p:pic>
        <p:nvPicPr>
          <p:cNvPr id="17" name="Picture 16" descr="A black garbage bag with a white background&#10;&#10;Description automatically generated">
            <a:extLst>
              <a:ext uri="{FF2B5EF4-FFF2-40B4-BE49-F238E27FC236}">
                <a16:creationId xmlns:a16="http://schemas.microsoft.com/office/drawing/2014/main" id="{9A0B45A6-99CE-B726-23A8-1F8F3CD70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293" y="2339209"/>
            <a:ext cx="1218428" cy="1518862"/>
          </a:xfrm>
          <a:prstGeom prst="rect">
            <a:avLst/>
          </a:prstGeom>
        </p:spPr>
      </p:pic>
      <p:pic>
        <p:nvPicPr>
          <p:cNvPr id="18" name="Picture 17" descr="A black smoke coming out of a pipe&#10;&#10;Description automatically generated">
            <a:extLst>
              <a:ext uri="{FF2B5EF4-FFF2-40B4-BE49-F238E27FC236}">
                <a16:creationId xmlns:a16="http://schemas.microsoft.com/office/drawing/2014/main" id="{CCF9CF42-55EA-EEBD-31B2-1FE93898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073" y="1803566"/>
            <a:ext cx="1410546" cy="2646851"/>
          </a:xfrm>
          <a:prstGeom prst="rect">
            <a:avLst/>
          </a:prstGeom>
        </p:spPr>
      </p:pic>
      <p:pic>
        <p:nvPicPr>
          <p:cNvPr id="19" name="Picture 18" descr="A bottle of wine with a white label&#10;&#10;Description automatically generated">
            <a:extLst>
              <a:ext uri="{FF2B5EF4-FFF2-40B4-BE49-F238E27FC236}">
                <a16:creationId xmlns:a16="http://schemas.microsoft.com/office/drawing/2014/main" id="{BEBAD5C1-1B4B-AA11-103F-829FA4F98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142" y="3972345"/>
            <a:ext cx="426095" cy="1532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2EB94F-2ED2-0754-36FB-17444B5374C6}"/>
              </a:ext>
            </a:extLst>
          </p:cNvPr>
          <p:cNvCxnSpPr/>
          <p:nvPr/>
        </p:nvCxnSpPr>
        <p:spPr>
          <a:xfrm>
            <a:off x="1702676" y="2091559"/>
            <a:ext cx="3857296" cy="3174124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81D825-B20C-89BC-2CF5-DD61299D9427}"/>
              </a:ext>
            </a:extLst>
          </p:cNvPr>
          <p:cNvCxnSpPr>
            <a:cxnSpLocks/>
          </p:cNvCxnSpPr>
          <p:nvPr/>
        </p:nvCxnSpPr>
        <p:spPr>
          <a:xfrm flipV="1">
            <a:off x="1702676" y="2091559"/>
            <a:ext cx="3955327" cy="3327156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026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198C-D0BB-B7D5-74DB-14B255DA4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29" y="117574"/>
            <a:ext cx="11353800" cy="1325563"/>
          </a:xfrm>
        </p:spPr>
        <p:txBody>
          <a:bodyPr/>
          <a:lstStyle/>
          <a:p>
            <a:r>
              <a:rPr lang="en-SE" dirty="0"/>
              <a:t>Svensk skogsnäring 2024</a:t>
            </a:r>
          </a:p>
        </p:txBody>
      </p:sp>
      <p:pic>
        <p:nvPicPr>
          <p:cNvPr id="18" name="Content Placeholder 17" descr="A diagram of a product&#10;&#10;AI-generated content may be incorrect.">
            <a:extLst>
              <a:ext uri="{FF2B5EF4-FFF2-40B4-BE49-F238E27FC236}">
                <a16:creationId xmlns:a16="http://schemas.microsoft.com/office/drawing/2014/main" id="{75DD5DCE-4758-824F-D3F2-26F52BFA7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029" y="1396058"/>
            <a:ext cx="6808015" cy="2916238"/>
          </a:xfr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A51DBE0-5EC8-BB32-004C-1D7882FBF98E}"/>
              </a:ext>
            </a:extLst>
          </p:cNvPr>
          <p:cNvSpPr/>
          <p:nvPr/>
        </p:nvSpPr>
        <p:spPr>
          <a:xfrm>
            <a:off x="1188332" y="2648595"/>
            <a:ext cx="1157288" cy="971550"/>
          </a:xfrm>
          <a:prstGeom prst="roundRect">
            <a:avLst/>
          </a:prstGeom>
          <a:solidFill>
            <a:srgbClr val="8ED9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b="1" dirty="0">
                <a:solidFill>
                  <a:schemeClr val="tx1"/>
                </a:solidFill>
              </a:rPr>
              <a:t>-54</a:t>
            </a:r>
          </a:p>
          <a:p>
            <a:pPr algn="ctr"/>
            <a:r>
              <a:rPr lang="en-SE" dirty="0">
                <a:solidFill>
                  <a:schemeClr val="tx1"/>
                </a:solidFill>
              </a:rPr>
              <a:t>MtCO</a:t>
            </a:r>
            <a:r>
              <a:rPr lang="en-SE" baseline="-25000" dirty="0">
                <a:solidFill>
                  <a:schemeClr val="tx1"/>
                </a:solidFill>
              </a:rPr>
              <a:t>2</a:t>
            </a:r>
            <a:r>
              <a:rPr lang="en-SE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7F4E75D-225C-3E09-20CA-E412BF07294C}"/>
              </a:ext>
            </a:extLst>
          </p:cNvPr>
          <p:cNvSpPr/>
          <p:nvPr/>
        </p:nvSpPr>
        <p:spPr>
          <a:xfrm>
            <a:off x="2751923" y="2648595"/>
            <a:ext cx="1157288" cy="971550"/>
          </a:xfrm>
          <a:prstGeom prst="roundRect">
            <a:avLst/>
          </a:prstGeom>
          <a:solidFill>
            <a:srgbClr val="61CC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b="1" dirty="0">
                <a:solidFill>
                  <a:schemeClr val="tx1"/>
                </a:solidFill>
              </a:rPr>
              <a:t>-6</a:t>
            </a:r>
          </a:p>
          <a:p>
            <a:pPr algn="ctr"/>
            <a:r>
              <a:rPr lang="en-SE" dirty="0">
                <a:solidFill>
                  <a:schemeClr val="tx1"/>
                </a:solidFill>
              </a:rPr>
              <a:t>MtCO</a:t>
            </a:r>
            <a:r>
              <a:rPr lang="en-SE" baseline="-25000" dirty="0">
                <a:solidFill>
                  <a:schemeClr val="tx1"/>
                </a:solidFill>
              </a:rPr>
              <a:t>2</a:t>
            </a:r>
            <a:r>
              <a:rPr lang="en-SE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35CF8DB-E111-B53D-E839-5D75A399F89C}"/>
              </a:ext>
            </a:extLst>
          </p:cNvPr>
          <p:cNvSpPr/>
          <p:nvPr/>
        </p:nvSpPr>
        <p:spPr>
          <a:xfrm>
            <a:off x="4342619" y="2648595"/>
            <a:ext cx="1157288" cy="971550"/>
          </a:xfrm>
          <a:prstGeom prst="roundRect">
            <a:avLst/>
          </a:prstGeom>
          <a:solidFill>
            <a:srgbClr val="A5A5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b="1" dirty="0">
                <a:solidFill>
                  <a:schemeClr val="tx1"/>
                </a:solidFill>
              </a:rPr>
              <a:t>+4</a:t>
            </a:r>
          </a:p>
          <a:p>
            <a:pPr algn="ctr"/>
            <a:r>
              <a:rPr lang="en-SE" dirty="0">
                <a:solidFill>
                  <a:schemeClr val="tx1"/>
                </a:solidFill>
              </a:rPr>
              <a:t>MtCO</a:t>
            </a:r>
            <a:r>
              <a:rPr lang="en-SE" baseline="-25000" dirty="0">
                <a:solidFill>
                  <a:schemeClr val="tx1"/>
                </a:solidFill>
              </a:rPr>
              <a:t>2</a:t>
            </a:r>
            <a:r>
              <a:rPr lang="en-SE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3A0FB52-CE4D-BC9A-49E4-D2F6779C76C4}"/>
              </a:ext>
            </a:extLst>
          </p:cNvPr>
          <p:cNvSpPr/>
          <p:nvPr/>
        </p:nvSpPr>
        <p:spPr>
          <a:xfrm>
            <a:off x="5933315" y="2648595"/>
            <a:ext cx="1157288" cy="971550"/>
          </a:xfrm>
          <a:prstGeom prst="roundRect">
            <a:avLst/>
          </a:prstGeom>
          <a:solidFill>
            <a:srgbClr val="72A9E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b="1" dirty="0">
                <a:solidFill>
                  <a:schemeClr val="tx1"/>
                </a:solidFill>
              </a:rPr>
              <a:t>-63</a:t>
            </a:r>
          </a:p>
          <a:p>
            <a:pPr algn="ctr"/>
            <a:r>
              <a:rPr lang="en-SE" dirty="0">
                <a:solidFill>
                  <a:schemeClr val="tx1"/>
                </a:solidFill>
              </a:rPr>
              <a:t>MtCO</a:t>
            </a:r>
            <a:r>
              <a:rPr lang="en-SE" baseline="-25000" dirty="0">
                <a:solidFill>
                  <a:schemeClr val="tx1"/>
                </a:solidFill>
              </a:rPr>
              <a:t>2</a:t>
            </a:r>
            <a:r>
              <a:rPr lang="en-SE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56DDBB-4C0C-7DF3-AD06-924821652308}"/>
              </a:ext>
            </a:extLst>
          </p:cNvPr>
          <p:cNvSpPr/>
          <p:nvPr/>
        </p:nvSpPr>
        <p:spPr>
          <a:xfrm>
            <a:off x="797629" y="4241393"/>
            <a:ext cx="6792415" cy="165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14FCC-92C4-9756-6EB2-6553D05D9E35}"/>
              </a:ext>
            </a:extLst>
          </p:cNvPr>
          <p:cNvSpPr txBox="1"/>
          <p:nvPr/>
        </p:nvSpPr>
        <p:spPr>
          <a:xfrm>
            <a:off x="1245998" y="1750070"/>
            <a:ext cx="1113623" cy="830997"/>
          </a:xfrm>
          <a:prstGeom prst="rect">
            <a:avLst/>
          </a:prstGeom>
          <a:solidFill>
            <a:srgbClr val="8EDA73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E" b="1" dirty="0"/>
              <a:t>Forest carbon balance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CC3B2-6406-0B11-F29F-FB7892413846}"/>
              </a:ext>
            </a:extLst>
          </p:cNvPr>
          <p:cNvSpPr txBox="1"/>
          <p:nvPr/>
        </p:nvSpPr>
        <p:spPr>
          <a:xfrm>
            <a:off x="2795588" y="1777457"/>
            <a:ext cx="1113623" cy="830997"/>
          </a:xfrm>
          <a:prstGeom prst="rect">
            <a:avLst/>
          </a:prstGeom>
          <a:solidFill>
            <a:srgbClr val="61CDF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E" b="1" dirty="0"/>
              <a:t>HWP carbon balance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5A640-DA52-0D6B-891A-D9F24EFDEEBB}"/>
              </a:ext>
            </a:extLst>
          </p:cNvPr>
          <p:cNvSpPr txBox="1"/>
          <p:nvPr/>
        </p:nvSpPr>
        <p:spPr>
          <a:xfrm>
            <a:off x="4400751" y="1754939"/>
            <a:ext cx="1113623" cy="553998"/>
          </a:xfrm>
          <a:prstGeom prst="rect">
            <a:avLst/>
          </a:prstGeom>
          <a:solidFill>
            <a:srgbClr val="A6A6A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E" b="1" dirty="0"/>
              <a:t>GHG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5434E-AB25-172F-DEC4-0803EB44ED34}"/>
              </a:ext>
            </a:extLst>
          </p:cNvPr>
          <p:cNvSpPr txBox="1"/>
          <p:nvPr/>
        </p:nvSpPr>
        <p:spPr>
          <a:xfrm>
            <a:off x="5933315" y="1750070"/>
            <a:ext cx="1157288" cy="830997"/>
          </a:xfrm>
          <a:prstGeom prst="rect">
            <a:avLst/>
          </a:prstGeom>
          <a:solidFill>
            <a:srgbClr val="72A9E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E" b="1" dirty="0"/>
              <a:t>Potentially prevented emissions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06FC8-208D-FBAD-B733-F768E230B065}"/>
              </a:ext>
            </a:extLst>
          </p:cNvPr>
          <p:cNvSpPr txBox="1"/>
          <p:nvPr/>
        </p:nvSpPr>
        <p:spPr>
          <a:xfrm>
            <a:off x="1746354" y="3813912"/>
            <a:ext cx="1469036" cy="369332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E" sz="1200" b="1" dirty="0"/>
              <a:t>Enhance sinks</a:t>
            </a:r>
          </a:p>
          <a:p>
            <a:pPr algn="ctr"/>
            <a:r>
              <a:rPr lang="en-SE" sz="1200" b="1" dirty="0"/>
              <a:t>(LULUCF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5A009-90F0-1B9A-0340-85BAAC4E77C1}"/>
              </a:ext>
            </a:extLst>
          </p:cNvPr>
          <p:cNvSpPr txBox="1"/>
          <p:nvPr/>
        </p:nvSpPr>
        <p:spPr>
          <a:xfrm>
            <a:off x="4957562" y="3867470"/>
            <a:ext cx="1374606" cy="184666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E" sz="1200" b="1" dirty="0"/>
              <a:t>Reduce emissions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33B55-1688-0FA2-4BE8-451BBBF86E59}"/>
              </a:ext>
            </a:extLst>
          </p:cNvPr>
          <p:cNvSpPr txBox="1"/>
          <p:nvPr/>
        </p:nvSpPr>
        <p:spPr>
          <a:xfrm>
            <a:off x="1115029" y="4490177"/>
            <a:ext cx="1192689" cy="14576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SE" dirty="0"/>
              <a:t>Hög, men</a:t>
            </a:r>
          </a:p>
          <a:p>
            <a:pPr algn="ctr"/>
            <a:r>
              <a:rPr lang="en-SE" dirty="0"/>
              <a:t>långsiktigt </a:t>
            </a:r>
          </a:p>
          <a:p>
            <a:pPr algn="ctr"/>
            <a:r>
              <a:rPr lang="en-GB" dirty="0" err="1"/>
              <a:t>något</a:t>
            </a:r>
            <a:endParaRPr lang="en-GB" dirty="0"/>
          </a:p>
          <a:p>
            <a:pPr algn="ctr"/>
            <a:r>
              <a:rPr lang="en-GB" dirty="0"/>
              <a:t>m</a:t>
            </a:r>
            <a:r>
              <a:rPr lang="en-SE" dirty="0"/>
              <a:t>inskande</a:t>
            </a:r>
          </a:p>
          <a:p>
            <a:pPr algn="ctr"/>
            <a:r>
              <a:rPr lang="en-SE" dirty="0"/>
              <a:t>nettosänka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9444EC-C22C-B6D9-33F4-FCBA37FCE9BD}"/>
              </a:ext>
            </a:extLst>
          </p:cNvPr>
          <p:cNvSpPr txBox="1"/>
          <p:nvPr/>
        </p:nvSpPr>
        <p:spPr>
          <a:xfrm>
            <a:off x="2687282" y="4488320"/>
            <a:ext cx="1304654" cy="17346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SE" dirty="0"/>
              <a:t>Kan för-bättras lite </a:t>
            </a:r>
            <a:r>
              <a:rPr lang="en-GB" dirty="0"/>
              <a:t>m</a:t>
            </a:r>
            <a:r>
              <a:rPr lang="en-SE" dirty="0"/>
              <a:t>ed längre</a:t>
            </a:r>
          </a:p>
          <a:p>
            <a:pPr algn="ctr"/>
            <a:r>
              <a:rPr lang="en-GB" dirty="0"/>
              <a:t>l</a:t>
            </a:r>
            <a:r>
              <a:rPr lang="en-SE" dirty="0"/>
              <a:t>ivslängder och mer återvinning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8DFBE9-417A-4D7B-896E-05DEB455171C}"/>
              </a:ext>
            </a:extLst>
          </p:cNvPr>
          <p:cNvSpPr txBox="1"/>
          <p:nvPr/>
        </p:nvSpPr>
        <p:spPr>
          <a:xfrm>
            <a:off x="4186036" y="4465072"/>
            <a:ext cx="1645450" cy="14576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sv-SE" dirty="0"/>
              <a:t>Bör och behöver minska</a:t>
            </a:r>
          </a:p>
          <a:p>
            <a:pPr marL="285750" indent="-285750">
              <a:buFontTx/>
              <a:buChar char="-"/>
            </a:pPr>
            <a:r>
              <a:rPr lang="sv-SE" dirty="0"/>
              <a:t>ETS</a:t>
            </a:r>
          </a:p>
          <a:p>
            <a:pPr marL="285750" indent="-285750">
              <a:buFontTx/>
              <a:buChar char="-"/>
            </a:pPr>
            <a:r>
              <a:rPr lang="sv-SE" dirty="0"/>
              <a:t>Trovärdighet</a:t>
            </a:r>
          </a:p>
          <a:p>
            <a:pPr marL="285750" indent="-285750">
              <a:buFontTx/>
              <a:buChar char="-"/>
            </a:pPr>
            <a:r>
              <a:rPr lang="en-SE" dirty="0"/>
              <a:t>Transporter!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EA0BE-C549-FF25-81A8-73F490292E78}"/>
              </a:ext>
            </a:extLst>
          </p:cNvPr>
          <p:cNvSpPr txBox="1"/>
          <p:nvPr/>
        </p:nvSpPr>
        <p:spPr>
          <a:xfrm>
            <a:off x="5933314" y="4465072"/>
            <a:ext cx="1518519" cy="22886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sv-SE" dirty="0"/>
              <a:t>Potential!</a:t>
            </a:r>
          </a:p>
          <a:p>
            <a:pPr marL="285750" indent="-285750">
              <a:buFontTx/>
              <a:buChar char="-"/>
            </a:pPr>
            <a:r>
              <a:rPr lang="sv-SE" dirty="0"/>
              <a:t>Högre volymer</a:t>
            </a:r>
          </a:p>
          <a:p>
            <a:pPr marL="285750" indent="-285750">
              <a:buFontTx/>
              <a:buChar char="-"/>
            </a:pPr>
            <a:r>
              <a:rPr lang="sv-SE" dirty="0"/>
              <a:t>Resurs-användning</a:t>
            </a:r>
          </a:p>
          <a:p>
            <a:pPr marL="285750" indent="-285750">
              <a:buFontTx/>
              <a:buChar char="-"/>
            </a:pPr>
            <a:r>
              <a:rPr lang="sv-SE" dirty="0"/>
              <a:t>Nya produkter / lösningar</a:t>
            </a:r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0A9BE-3475-9397-A3AB-0BAE01F861E2}"/>
              </a:ext>
            </a:extLst>
          </p:cNvPr>
          <p:cNvSpPr txBox="1"/>
          <p:nvPr/>
        </p:nvSpPr>
        <p:spPr>
          <a:xfrm>
            <a:off x="8081584" y="2031938"/>
            <a:ext cx="3491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Notera:</a:t>
            </a:r>
          </a:p>
          <a:p>
            <a:endParaRPr lang="en-SE" b="1" dirty="0"/>
          </a:p>
          <a:p>
            <a:r>
              <a:rPr lang="en-SE" b="1" dirty="0"/>
              <a:t>Sveriges totala utsläpp 2024 var</a:t>
            </a:r>
          </a:p>
          <a:p>
            <a:endParaRPr lang="en-SE" b="1" dirty="0"/>
          </a:p>
          <a:p>
            <a:r>
              <a:rPr lang="en-SE" b="1" dirty="0"/>
              <a:t>+48 Mt CO2e</a:t>
            </a:r>
          </a:p>
        </p:txBody>
      </p:sp>
    </p:spTree>
    <p:extLst>
      <p:ext uri="{BB962C8B-B14F-4D97-AF65-F5344CB8AC3E}">
        <p14:creationId xmlns:p14="http://schemas.microsoft.com/office/powerpoint/2010/main" val="739561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iver flowing through a forest&#10;&#10;AI-generated content may be incorrect.">
            <a:extLst>
              <a:ext uri="{FF2B5EF4-FFF2-40B4-BE49-F238E27FC236}">
                <a16:creationId xmlns:a16="http://schemas.microsoft.com/office/drawing/2014/main" id="{59340446-62C3-DEA6-DE1A-7970DC890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891" y="45194"/>
            <a:ext cx="3004222" cy="4209305"/>
          </a:xfr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wind turbine in a forest&#10;&#10;AI-generated content may be incorrect.">
            <a:extLst>
              <a:ext uri="{FF2B5EF4-FFF2-40B4-BE49-F238E27FC236}">
                <a16:creationId xmlns:a16="http://schemas.microsoft.com/office/drawing/2014/main" id="{A02F1CA5-7748-00C9-2B96-3CE6980CA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607" y="45195"/>
            <a:ext cx="2943518" cy="42093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erson and person in safety gear&#10;&#10;AI-generated content may be incorrect.">
            <a:extLst>
              <a:ext uri="{FF2B5EF4-FFF2-40B4-BE49-F238E27FC236}">
                <a16:creationId xmlns:a16="http://schemas.microsoft.com/office/drawing/2014/main" id="{AEBE9964-DEFF-3964-F328-BB3D28DF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39" y="45194"/>
            <a:ext cx="2943518" cy="42093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Content Placeholder 4" descr="A tree with a white sign&#10;&#10;AI-generated content may be incorrect.">
            <a:extLst>
              <a:ext uri="{FF2B5EF4-FFF2-40B4-BE49-F238E27FC236}">
                <a16:creationId xmlns:a16="http://schemas.microsoft.com/office/drawing/2014/main" id="{3EC01972-113F-D468-9CE5-49ADD581F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613" y="4349263"/>
            <a:ext cx="4382512" cy="24635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ox of oranges and a glass of juice&#10;&#10;AI-generated content may be incorrect.">
            <a:extLst>
              <a:ext uri="{FF2B5EF4-FFF2-40B4-BE49-F238E27FC236}">
                <a16:creationId xmlns:a16="http://schemas.microsoft.com/office/drawing/2014/main" id="{BA28D55F-C66A-1A67-7A8B-9839EC652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8891" y="4349263"/>
            <a:ext cx="4586814" cy="24635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E3A7E-8E86-ABD6-2D40-C2CB4775FC31}"/>
              </a:ext>
            </a:extLst>
          </p:cNvPr>
          <p:cNvSpPr txBox="1"/>
          <p:nvPr/>
        </p:nvSpPr>
        <p:spPr>
          <a:xfrm>
            <a:off x="149199" y="215900"/>
            <a:ext cx="2518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800" b="1" dirty="0"/>
              <a:t>Climate effect reporting by forest-based corporations</a:t>
            </a:r>
          </a:p>
        </p:txBody>
      </p:sp>
    </p:spTree>
    <p:extLst>
      <p:ext uri="{BB962C8B-B14F-4D97-AF65-F5344CB8AC3E}">
        <p14:creationId xmlns:p14="http://schemas.microsoft.com/office/powerpoint/2010/main" val="1900399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B33DC-442F-BCCE-09D4-C4A9FC6B3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3F14E9F9-0CDD-4EEA-4803-50048D627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8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BA0C0-C683-18DC-69F7-B81FD8E499DA}"/>
              </a:ext>
            </a:extLst>
          </p:cNvPr>
          <p:cNvSpPr txBox="1"/>
          <p:nvPr/>
        </p:nvSpPr>
        <p:spPr>
          <a:xfrm>
            <a:off x="4142741" y="3013501"/>
            <a:ext cx="3906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800" b="1" dirty="0">
                <a:solidFill>
                  <a:schemeClr val="bg1"/>
                </a:solidFill>
              </a:rPr>
              <a:t>4. Now what?</a:t>
            </a:r>
          </a:p>
        </p:txBody>
      </p:sp>
    </p:spTree>
    <p:extLst>
      <p:ext uri="{BB962C8B-B14F-4D97-AF65-F5344CB8AC3E}">
        <p14:creationId xmlns:p14="http://schemas.microsoft.com/office/powerpoint/2010/main" val="3189258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74F6-AA26-B2B1-94B7-779D94A1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en-SE" dirty="0"/>
              <a:t>ad kan vi göra nu?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AB055-FFAF-4B70-CB39-130B0E9D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122152" cy="503237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</a:t>
            </a:r>
            <a:r>
              <a:rPr lang="en-SE" dirty="0"/>
              <a:t>ndustri &amp; värdekedja </a:t>
            </a:r>
          </a:p>
          <a:p>
            <a:pPr lvl="1"/>
            <a:r>
              <a:rPr lang="en-SE" dirty="0"/>
              <a:t>Möjlighet att profilera verksamheten för klimatet med ISO 13391</a:t>
            </a:r>
          </a:p>
          <a:p>
            <a:pPr lvl="1"/>
            <a:r>
              <a:rPr lang="en-SE" dirty="0"/>
              <a:t>Fortsätta minska utsläpp gm effektiviseringar, transportlösningar, upphandling</a:t>
            </a:r>
          </a:p>
          <a:p>
            <a:pPr lvl="1"/>
            <a:r>
              <a:rPr lang="en-SE" dirty="0"/>
              <a:t>Klimatnyttiga investeringar är</a:t>
            </a:r>
          </a:p>
          <a:p>
            <a:pPr lvl="2"/>
            <a:r>
              <a:rPr lang="en-GB" dirty="0"/>
              <a:t>P</a:t>
            </a:r>
            <a:r>
              <a:rPr lang="en-SE" dirty="0"/>
              <a:t>olitikberoende  (eget flygbränsle, någon?) </a:t>
            </a:r>
          </a:p>
          <a:p>
            <a:pPr lvl="2"/>
            <a:r>
              <a:rPr lang="en-SE" dirty="0"/>
              <a:t>Energiberoende (CCU vs CCS)</a:t>
            </a:r>
          </a:p>
          <a:p>
            <a:r>
              <a:rPr lang="en-SE" dirty="0"/>
              <a:t>Produkter</a:t>
            </a:r>
          </a:p>
          <a:p>
            <a:pPr lvl="1"/>
            <a:r>
              <a:rPr lang="en-SE" dirty="0"/>
              <a:t>Se hela värdekedjan</a:t>
            </a:r>
          </a:p>
          <a:p>
            <a:pPr lvl="1"/>
            <a:r>
              <a:rPr lang="en-SE" dirty="0"/>
              <a:t>Skillnaden görs med slutprodukterna och nya skalbara lösningar</a:t>
            </a:r>
          </a:p>
          <a:p>
            <a:r>
              <a:rPr lang="en-GB" dirty="0"/>
              <a:t>S</a:t>
            </a:r>
            <a:r>
              <a:rPr lang="en-SE" dirty="0"/>
              <a:t>kogsbruk</a:t>
            </a:r>
          </a:p>
          <a:p>
            <a:pPr lvl="1"/>
            <a:r>
              <a:rPr lang="en-SE" dirty="0"/>
              <a:t>Fortsatt satsa på tillväxt, skademinimering och klimatanpassning. </a:t>
            </a:r>
          </a:p>
          <a:p>
            <a:pPr lvl="1"/>
            <a:r>
              <a:rPr lang="en-SE" dirty="0"/>
              <a:t>Klimatnytta &lt;&gt; Naturmiljömål</a:t>
            </a:r>
          </a:p>
          <a:p>
            <a:r>
              <a:rPr lang="en-GB" dirty="0" err="1"/>
              <a:t>Påverka</a:t>
            </a:r>
            <a:r>
              <a:rPr lang="en-GB" dirty="0"/>
              <a:t> (EU) p</a:t>
            </a:r>
            <a:r>
              <a:rPr lang="en-SE" dirty="0"/>
              <a:t>olitik</a:t>
            </a:r>
          </a:p>
          <a:p>
            <a:pPr lvl="1"/>
            <a:r>
              <a:rPr lang="en-SE" dirty="0"/>
              <a:t>LULUCF behöver inkludera produktnytta</a:t>
            </a:r>
          </a:p>
          <a:p>
            <a:pPr lvl="1"/>
            <a:r>
              <a:rPr lang="en-SE" dirty="0"/>
              <a:t>Bioeconomy – integrera klimatfrågorna med konkurrenskraft, beredskap, …</a:t>
            </a:r>
          </a:p>
        </p:txBody>
      </p:sp>
    </p:spTree>
    <p:extLst>
      <p:ext uri="{BB962C8B-B14F-4D97-AF65-F5344CB8AC3E}">
        <p14:creationId xmlns:p14="http://schemas.microsoft.com/office/powerpoint/2010/main" val="384731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materials&#10;&#10;AI-generated content may be incorrect.">
            <a:extLst>
              <a:ext uri="{FF2B5EF4-FFF2-40B4-BE49-F238E27FC236}">
                <a16:creationId xmlns:a16="http://schemas.microsoft.com/office/drawing/2014/main" id="{4C87707C-4A3F-6A62-245F-B7935BCE7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8" y="168598"/>
            <a:ext cx="9841424" cy="65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6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stump in the woods&#10;&#10;AI-generated content may be incorrect.">
            <a:extLst>
              <a:ext uri="{FF2B5EF4-FFF2-40B4-BE49-F238E27FC236}">
                <a16:creationId xmlns:a16="http://schemas.microsoft.com/office/drawing/2014/main" id="{73CBDD7E-2A8C-8701-E39F-9DCB5495C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C193D-1188-2FC9-6632-02F9F0070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1" y="1276367"/>
            <a:ext cx="11214538" cy="1325563"/>
          </a:xfrm>
          <a:solidFill>
            <a:schemeClr val="tx1">
              <a:alpha val="2491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Bästa tecknet på att skogen arbetar för klimatet! </a:t>
            </a:r>
          </a:p>
        </p:txBody>
      </p:sp>
    </p:spTree>
    <p:extLst>
      <p:ext uri="{BB962C8B-B14F-4D97-AF65-F5344CB8AC3E}">
        <p14:creationId xmlns:p14="http://schemas.microsoft.com/office/powerpoint/2010/main" val="116669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338B-BD4B-E28D-69A7-50880C41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Upplägg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943C0-80BA-CC90-7C03-E208E0FF7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SE" dirty="0"/>
              <a:t>Tre saker om skogen och klimatet</a:t>
            </a:r>
          </a:p>
          <a:p>
            <a:pPr marL="514350" indent="-514350">
              <a:buFont typeface="+mj-lt"/>
              <a:buAutoNum type="arabicPeriod"/>
            </a:pPr>
            <a:r>
              <a:rPr lang="en-SE" dirty="0"/>
              <a:t>Snurrigt om skogens kolinagring</a:t>
            </a:r>
          </a:p>
          <a:p>
            <a:pPr marL="514350" indent="-514350">
              <a:buFont typeface="+mj-lt"/>
              <a:buAutoNum type="arabicPeriod"/>
            </a:pPr>
            <a:r>
              <a:rPr lang="en-SE" dirty="0"/>
              <a:t>Skogens roll i klimatomställningen</a:t>
            </a:r>
          </a:p>
          <a:p>
            <a:pPr marL="514350" indent="-514350">
              <a:buFont typeface="+mj-lt"/>
              <a:buAutoNum type="arabicPeriod"/>
            </a:pPr>
            <a:r>
              <a:rPr lang="en-SE" dirty="0"/>
              <a:t>ISO 13391</a:t>
            </a:r>
          </a:p>
          <a:p>
            <a:pPr marL="514350" indent="-514350">
              <a:buFont typeface="+mj-lt"/>
              <a:buAutoNum type="arabicPeriod"/>
            </a:pPr>
            <a:r>
              <a:rPr lang="en-SE" dirty="0"/>
              <a:t>Vad innebär det här?</a:t>
            </a:r>
          </a:p>
        </p:txBody>
      </p:sp>
    </p:spTree>
    <p:extLst>
      <p:ext uri="{BB962C8B-B14F-4D97-AF65-F5344CB8AC3E}">
        <p14:creationId xmlns:p14="http://schemas.microsoft.com/office/powerpoint/2010/main" val="244857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B466F-50A3-3F34-81CD-E1679D19B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0943BDF1-3538-6654-3800-203156D38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8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CAB78E-61F9-59BC-3D5A-DC71C852137B}"/>
              </a:ext>
            </a:extLst>
          </p:cNvPr>
          <p:cNvSpPr txBox="1"/>
          <p:nvPr/>
        </p:nvSpPr>
        <p:spPr>
          <a:xfrm>
            <a:off x="1382018" y="3013501"/>
            <a:ext cx="10113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4800" b="1" dirty="0">
                <a:solidFill>
                  <a:schemeClr val="bg1"/>
                </a:solidFill>
              </a:rPr>
              <a:t>1. Tre saker om skogen och klimatet</a:t>
            </a:r>
          </a:p>
        </p:txBody>
      </p:sp>
    </p:spTree>
    <p:extLst>
      <p:ext uri="{BB962C8B-B14F-4D97-AF65-F5344CB8AC3E}">
        <p14:creationId xmlns:p14="http://schemas.microsoft.com/office/powerpoint/2010/main" val="19505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DBC8-1A61-1701-4E79-000EED5A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(a) Brukad skog lagrar in mycket kol från atmosfären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BF1C6F-5F8C-C85A-8E31-96D582DAF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280" y="1914889"/>
            <a:ext cx="5896061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C9631-C376-FC2E-9AD7-A4232ACEB8BF}"/>
              </a:ext>
            </a:extLst>
          </p:cNvPr>
          <p:cNvSpPr txBox="1"/>
          <p:nvPr/>
        </p:nvSpPr>
        <p:spPr>
          <a:xfrm>
            <a:off x="7229856" y="2827831"/>
            <a:ext cx="4551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b="1" dirty="0"/>
              <a:t>2 miljarder ton CO</a:t>
            </a:r>
            <a:r>
              <a:rPr lang="en-SE" sz="2400" b="1" baseline="-25000" dirty="0"/>
              <a:t>2</a:t>
            </a:r>
            <a:r>
              <a:rPr lang="en-SE" sz="2400" b="1" dirty="0"/>
              <a:t>e netto sedan 1990</a:t>
            </a:r>
          </a:p>
          <a:p>
            <a:endParaRPr lang="en-SE" sz="2400" b="1" dirty="0"/>
          </a:p>
          <a:p>
            <a:r>
              <a:rPr lang="en-SE" sz="2400" b="1" dirty="0"/>
              <a:t>70 ton per hektar</a:t>
            </a:r>
          </a:p>
          <a:p>
            <a:endParaRPr lang="en-SE" sz="2400" b="1" dirty="0"/>
          </a:p>
          <a:p>
            <a:r>
              <a:rPr lang="en-SE" sz="2400" b="1" dirty="0"/>
              <a:t>180 ton per svensk</a:t>
            </a:r>
          </a:p>
        </p:txBody>
      </p:sp>
    </p:spTree>
    <p:extLst>
      <p:ext uri="{BB962C8B-B14F-4D97-AF65-F5344CB8AC3E}">
        <p14:creationId xmlns:p14="http://schemas.microsoft.com/office/powerpoint/2010/main" val="87524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CE50-AEBF-E593-93B5-565BB9A4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1345" cy="1325563"/>
          </a:xfrm>
        </p:spPr>
        <p:txBody>
          <a:bodyPr>
            <a:normAutofit/>
          </a:bodyPr>
          <a:lstStyle/>
          <a:p>
            <a:r>
              <a:rPr lang="en-SE" sz="4000" dirty="0"/>
              <a:t>(a) forts. Managed forests store more!</a:t>
            </a:r>
          </a:p>
        </p:txBody>
      </p:sp>
      <p:pic>
        <p:nvPicPr>
          <p:cNvPr id="5" name="Picture 4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3AB5F950-B878-C82F-F13A-486B9F714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58" y="1968700"/>
            <a:ext cx="7395542" cy="2830541"/>
          </a:xfrm>
          <a:prstGeom prst="rect">
            <a:avLst/>
          </a:prstGeom>
        </p:spPr>
      </p:pic>
      <p:pic>
        <p:nvPicPr>
          <p:cNvPr id="7" name="Picture 6" descr="A green rectangular object with numbers&#10;&#10;AI-generated content may be incorrect.">
            <a:extLst>
              <a:ext uri="{FF2B5EF4-FFF2-40B4-BE49-F238E27FC236}">
                <a16:creationId xmlns:a16="http://schemas.microsoft.com/office/drawing/2014/main" id="{78D1D602-E683-3F0C-CF7A-31205524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84" y="4682238"/>
            <a:ext cx="2470153" cy="2115324"/>
          </a:xfrm>
          <a:prstGeom prst="rect">
            <a:avLst/>
          </a:prstGeom>
        </p:spPr>
      </p:pic>
      <p:pic>
        <p:nvPicPr>
          <p:cNvPr id="9" name="Picture 8" descr="A green and yellow graph&#10;&#10;AI-generated content may be incorrect.">
            <a:extLst>
              <a:ext uri="{FF2B5EF4-FFF2-40B4-BE49-F238E27FC236}">
                <a16:creationId xmlns:a16="http://schemas.microsoft.com/office/drawing/2014/main" id="{3ED059B4-C1FD-E12A-313A-1EF40B09E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856" y="4638169"/>
            <a:ext cx="2754328" cy="2203462"/>
          </a:xfrm>
          <a:prstGeom prst="rect">
            <a:avLst/>
          </a:prstGeom>
        </p:spPr>
      </p:pic>
      <p:pic>
        <p:nvPicPr>
          <p:cNvPr id="11" name="Picture 10" descr="A green graph with white text&#10;&#10;AI-generated content may be incorrect.">
            <a:extLst>
              <a:ext uri="{FF2B5EF4-FFF2-40B4-BE49-F238E27FC236}">
                <a16:creationId xmlns:a16="http://schemas.microsoft.com/office/drawing/2014/main" id="{E69FA487-5EDF-6BA4-68A6-86345214B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58" y="4548335"/>
            <a:ext cx="2719211" cy="2266009"/>
          </a:xfrm>
          <a:prstGeom prst="rect">
            <a:avLst/>
          </a:prstGeom>
        </p:spPr>
      </p:pic>
      <p:pic>
        <p:nvPicPr>
          <p:cNvPr id="13" name="Picture 12" descr="A cover of a report&#10;&#10;AI-generated content may be incorrect.">
            <a:extLst>
              <a:ext uri="{FF2B5EF4-FFF2-40B4-BE49-F238E27FC236}">
                <a16:creationId xmlns:a16="http://schemas.microsoft.com/office/drawing/2014/main" id="{7A585120-F4E4-1396-42D2-80B112097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7916" y="2337238"/>
            <a:ext cx="2540472" cy="3517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889085-2DDD-2BB2-9A04-43815010E8A4}"/>
              </a:ext>
            </a:extLst>
          </p:cNvPr>
          <p:cNvSpPr/>
          <p:nvPr/>
        </p:nvSpPr>
        <p:spPr>
          <a:xfrm>
            <a:off x="7945082" y="2736942"/>
            <a:ext cx="144517" cy="168165"/>
          </a:xfrm>
          <a:prstGeom prst="rect">
            <a:avLst/>
          </a:prstGeom>
          <a:solidFill>
            <a:srgbClr val="C7B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34F65-5822-A6DF-0D33-4D1E7CF9F688}"/>
              </a:ext>
            </a:extLst>
          </p:cNvPr>
          <p:cNvSpPr/>
          <p:nvPr/>
        </p:nvSpPr>
        <p:spPr>
          <a:xfrm>
            <a:off x="7945082" y="3014954"/>
            <a:ext cx="144517" cy="16816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481B43-E9D8-7F41-02CC-45D765106777}"/>
              </a:ext>
            </a:extLst>
          </p:cNvPr>
          <p:cNvSpPr txBox="1"/>
          <p:nvPr/>
        </p:nvSpPr>
        <p:spPr>
          <a:xfrm>
            <a:off x="8089599" y="2667135"/>
            <a:ext cx="127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dirty="0"/>
              <a:t>Harvest (acc.)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F97A3-733F-040F-4C95-1592657B9694}"/>
              </a:ext>
            </a:extLst>
          </p:cNvPr>
          <p:cNvSpPr txBox="1"/>
          <p:nvPr/>
        </p:nvSpPr>
        <p:spPr>
          <a:xfrm>
            <a:off x="8089598" y="2945147"/>
            <a:ext cx="1312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dirty="0"/>
              <a:t>Growing stock</a:t>
            </a:r>
          </a:p>
        </p:txBody>
      </p:sp>
    </p:spTree>
    <p:extLst>
      <p:ext uri="{BB962C8B-B14F-4D97-AF65-F5344CB8AC3E}">
        <p14:creationId xmlns:p14="http://schemas.microsoft.com/office/powerpoint/2010/main" val="829918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DB26F62D16F694EB2C9F7E816E478AC" ma:contentTypeVersion="20" ma:contentTypeDescription="Skapa ett nytt dokument." ma:contentTypeScope="" ma:versionID="6d387c7b002275263568641b548d0b4c">
  <xsd:schema xmlns:xsd="http://www.w3.org/2001/XMLSchema" xmlns:xs="http://www.w3.org/2001/XMLSchema" xmlns:p="http://schemas.microsoft.com/office/2006/metadata/properties" xmlns:ns2="5927a545-7e93-4cb2-be26-1534ea6c2447" xmlns:ns3="2a637d0d-3e38-4018-b8f8-c69b7ced42d7" targetNamespace="http://schemas.microsoft.com/office/2006/metadata/properties" ma:root="true" ma:fieldsID="daeec21356429c651236fca98baba451" ns2:_="" ns3:_="">
    <xsd:import namespace="5927a545-7e93-4cb2-be26-1534ea6c2447"/>
    <xsd:import namespace="2a637d0d-3e38-4018-b8f8-c69b7ced42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Skickat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7a545-7e93-4cb2-be26-1534ea6c24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Skickat" ma:index="14" nillable="true" ma:displayName="Skickat" ma:default="1" ma:description="Skickat till respektive företag" ma:internalName="Skickat">
      <xsd:simpleType>
        <xsd:restriction base="dms:Boolea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735f39cc-ee4b-48ea-b02b-5553bc3b98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37d0d-3e38-4018-b8f8-c69b7ced42d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0ff338-145c-4b7c-a154-5b9d08c67af6}" ma:internalName="TaxCatchAll" ma:showField="CatchAllData" ma:web="2a637d0d-3e38-4018-b8f8-c69b7ced42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kickat xmlns="5927a545-7e93-4cb2-be26-1534ea6c2447">true</Skickat>
    <TaxCatchAll xmlns="2a637d0d-3e38-4018-b8f8-c69b7ced42d7" xsi:nil="true"/>
    <lcf76f155ced4ddcb4097134ff3c332f xmlns="5927a545-7e93-4cb2-be26-1534ea6c244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690274-A060-487A-92DC-6D3C10556F05}"/>
</file>

<file path=customXml/itemProps2.xml><?xml version="1.0" encoding="utf-8"?>
<ds:datastoreItem xmlns:ds="http://schemas.openxmlformats.org/officeDocument/2006/customXml" ds:itemID="{B18C80CB-104F-4A1C-BAFB-7773CBC549CC}"/>
</file>

<file path=customXml/itemProps3.xml><?xml version="1.0" encoding="utf-8"?>
<ds:datastoreItem xmlns:ds="http://schemas.openxmlformats.org/officeDocument/2006/customXml" ds:itemID="{39B28610-4F37-4EE9-86B1-D9DA142A0FDD}"/>
</file>

<file path=docProps/app.xml><?xml version="1.0" encoding="utf-8"?>
<Properties xmlns="http://schemas.openxmlformats.org/officeDocument/2006/extended-properties" xmlns:vt="http://schemas.openxmlformats.org/officeDocument/2006/docPropsVTypes">
  <TotalTime>8563</TotalTime>
  <Words>1381</Words>
  <Application>Microsoft Office PowerPoint</Application>
  <PresentationFormat>Bredbild</PresentationFormat>
  <Paragraphs>326</Paragraphs>
  <Slides>45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45</vt:i4>
      </vt:variant>
    </vt:vector>
  </HeadingPairs>
  <TitlesOfParts>
    <vt:vector size="51" baseType="lpstr">
      <vt:lpstr>Aptos</vt:lpstr>
      <vt:lpstr>Aptos Display</vt:lpstr>
      <vt:lpstr>Arial</vt:lpstr>
      <vt:lpstr>Merriweather Sans Regular</vt:lpstr>
      <vt:lpstr>Wingdings</vt:lpstr>
      <vt:lpstr>Office Theme</vt:lpstr>
      <vt:lpstr>Klimatomställningen kräver mer trä!</vt:lpstr>
      <vt:lpstr>  We have to come out of the forest!  </vt:lpstr>
      <vt:lpstr>PowerPoint-presentation</vt:lpstr>
      <vt:lpstr>PowerPoint-presentation</vt:lpstr>
      <vt:lpstr>Bästa tecknet på att skogen arbetar för klimatet! </vt:lpstr>
      <vt:lpstr>Upplägg</vt:lpstr>
      <vt:lpstr>PowerPoint-presentation</vt:lpstr>
      <vt:lpstr>(a) Brukad skog lagrar in mycket kol från atmosfären</vt:lpstr>
      <vt:lpstr>(a) forts. Managed forests store more!</vt:lpstr>
      <vt:lpstr>(b) Virke från skogen håller undan massor av fossilt</vt:lpstr>
      <vt:lpstr>PowerPoint-presentation</vt:lpstr>
      <vt:lpstr>PowerPoint-presentation</vt:lpstr>
      <vt:lpstr>PowerPoint-presentation</vt:lpstr>
      <vt:lpstr>Vad hände här?</vt:lpstr>
      <vt:lpstr>Tillväxt och avgång sedan 1955 (bara träden)</vt:lpstr>
      <vt:lpstr>Nya klimatsiffror 16 december 2026</vt:lpstr>
      <vt:lpstr>Några slutsatser</vt:lpstr>
      <vt:lpstr>PowerPoint-presentation</vt:lpstr>
      <vt:lpstr>PowerPoint-presentation</vt:lpstr>
      <vt:lpstr>2 Climate change mitigation goals since 1992</vt:lpstr>
      <vt:lpstr>Vi sitter fast i IPCCs gamla hjulspår för klimatrapportering</vt:lpstr>
      <vt:lpstr>Parisavtalet och “Net-Zero” problemet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We have to come out of the forest!  </vt:lpstr>
      <vt:lpstr>Exempel på att fastna i skogen: Sveriges Miljömåls-beredning föreslog hur LULUCF betinget ska nås</vt:lpstr>
      <vt:lpstr>3 saker kan hända på kort sikt om avverkningen minskas i Sverige</vt:lpstr>
      <vt:lpstr>The forest is multi-tasking for the climate!</vt:lpstr>
      <vt:lpstr>PowerPoint-presentation</vt:lpstr>
      <vt:lpstr>PowerPoint-presentation</vt:lpstr>
      <vt:lpstr>ISO 13391 publicerades i april 2025</vt:lpstr>
      <vt:lpstr>Towards a complete forest-climate model</vt:lpstr>
      <vt:lpstr>PowerPoint-presentation</vt:lpstr>
      <vt:lpstr>Sweden: Net sink in Forest</vt:lpstr>
      <vt:lpstr>Sweden: Wood-based carbon storage, HWP</vt:lpstr>
      <vt:lpstr>Sweden: Emissions in wood value chain</vt:lpstr>
      <vt:lpstr>Swedish wood-based products: Potentially prevented GHG emissions</vt:lpstr>
      <vt:lpstr>Svensk skogsnäring 2024</vt:lpstr>
      <vt:lpstr>PowerPoint-presentation</vt:lpstr>
      <vt:lpstr>PowerPoint-presentation</vt:lpstr>
      <vt:lpstr>Vad kan vi göra nu?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peter1</dc:creator>
  <cp:lastModifiedBy>PerArne Nordholts</cp:lastModifiedBy>
  <cp:revision>18</cp:revision>
  <dcterms:created xsi:type="dcterms:W3CDTF">2026-02-05T11:33:07Z</dcterms:created>
  <dcterms:modified xsi:type="dcterms:W3CDTF">2026-05-06T13:18:42Z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0x0101009DB26F62D16F694EB2C9F7E816E478AC</vt:lpwstr>
  </property>
</Properties>
</file>